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7" r:id="rId4"/>
    <p:sldId id="278" r:id="rId5"/>
    <p:sldId id="280" r:id="rId6"/>
    <p:sldId id="279" r:id="rId7"/>
    <p:sldId id="281" r:id="rId8"/>
    <p:sldId id="282" r:id="rId9"/>
    <p:sldId id="275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 showGuides="1">
      <p:cViewPr>
        <p:scale>
          <a:sx n="104" d="100"/>
          <a:sy n="104" d="100"/>
        </p:scale>
        <p:origin x="-90" y="0"/>
      </p:cViewPr>
      <p:guideLst>
        <p:guide orient="horz" pos="2160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788023-6A3D-442B-AF8A-77CC6BE9C9F8}" type="datetimeFigureOut">
              <a:rPr lang="ru-RU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48E9A4-0C32-4FC8-86C8-7670B01D12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000" b="0" cap="sm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0"/>
        </a:spcBef>
        <a:buClr>
          <a:schemeClr val="accent1"/>
        </a:buClr>
        <a:buSzPct val="80000"/>
        <a:buFont typeface="Wingdings 2" panose="05020102010507070707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>
        <a:spcBef>
          <a:spcPts val="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>
        <a:spcBef>
          <a:spcPts val="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>
        <a:spcBef>
          <a:spcPts val="0"/>
        </a:spcBef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0"/>
        </a:spcBef>
        <a:buClr>
          <a:schemeClr val="accent2"/>
        </a:buClr>
        <a:buChar char="•"/>
        <a:defRPr sz="1400" cap="small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0"/>
        </a:spcBef>
        <a:buClr>
          <a:schemeClr val="accent1">
            <a:shade val="75000"/>
          </a:schemeClr>
        </a:buClr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69355" y="0"/>
            <a:ext cx="6172200" cy="1894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</a:rPr>
              <a:t>Мокроусовский</a:t>
            </a:r>
            <a:r>
              <a:rPr lang="ru-RU" sz="2000" dirty="0" smtClean="0">
                <a:solidFill>
                  <a:srgbClr val="002060"/>
                </a:solidFill>
              </a:rPr>
              <a:t> филиал ГБПОУ «</a:t>
            </a:r>
            <a:r>
              <a:rPr lang="ru-RU" sz="2000" dirty="0" err="1" smtClean="0">
                <a:solidFill>
                  <a:srgbClr val="002060"/>
                </a:solidFill>
              </a:rPr>
              <a:t>Лебяжьевский</a:t>
            </a:r>
            <a:r>
              <a:rPr lang="ru-RU" sz="2000" dirty="0" smtClean="0">
                <a:solidFill>
                  <a:srgbClr val="002060"/>
                </a:solidFill>
              </a:rPr>
              <a:t> агропромышленный техникум»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267744" y="2348880"/>
            <a:ext cx="6764951" cy="17525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Профессия: 09.01.03 «Оператор информационных систем ресурсов»</a:t>
            </a:r>
            <a:endParaRPr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66456" y="663008"/>
            <a:ext cx="79928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002060"/>
                </a:solidFill>
              </a:rPr>
              <a:t>Оператор </a:t>
            </a:r>
            <a:r>
              <a:rPr lang="ru-RU" sz="2300" b="1" dirty="0">
                <a:solidFill>
                  <a:srgbClr val="002060"/>
                </a:solidFill>
              </a:rPr>
              <a:t>информационных систем и ресурсов </a:t>
            </a:r>
            <a:r>
              <a:rPr lang="ru-RU" sz="2300" dirty="0">
                <a:solidFill>
                  <a:srgbClr val="002060"/>
                </a:solidFill>
              </a:rPr>
              <a:t>- это специалист, который обеспечивает бесперебойную работу и управляет информационными системами и ресурсами в организации. Он поддерживает работоспособность систем хранения, обработки и передачи данных, следит за их безопасностью и доступностью для пользователей.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88954"/>
            <a:ext cx="2474595" cy="247459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31840" y="3573016"/>
            <a:ext cx="2457450" cy="2431415"/>
          </a:xfrm>
          <a:prstGeom prst="rect">
            <a:avLst/>
          </a:prstGeom>
        </p:spPr>
      </p:pic>
      <p:pic>
        <p:nvPicPr>
          <p:cNvPr id="1026" name="Picture 2" descr="C:\Users\Старший Мастер\Downloads\ErBcrmFU4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7"/>
            <a:ext cx="2304256" cy="24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6616321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оператора информационных систем и ресурсов: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874967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навыки: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принципов работы баз данных (SQL,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умение писать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запросы; понимание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информационных систем и их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компонентов; навыки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операционными системами (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базовые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сетевых технологий и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протоколов; владение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мониторинга и диагностики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ИС; знание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программирования и скриптовых языков (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PowerShell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навыки: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информационными ресурсами и категоризация данных;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прав доступа и обеспечение информационной безопасности;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резервных копий и планирование восстановления данных;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процессов и регламентов работы с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ИС;</a:t>
            </a:r>
          </a:p>
          <a:p>
            <a:pPr>
              <a:spcBef>
                <a:spcPts val="0"/>
              </a:spcBef>
            </a:pP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проектирования и оптимизации информационных систем.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навыки:</a:t>
            </a:r>
          </a:p>
          <a:p>
            <a:pPr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мышление и внимание к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деталям; умение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проблемы и принимать решения в условиях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неопределённости; навыки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с пользователями разного уровня технической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грамотности; устойчивость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стрессу и способность работать в режиме </a:t>
            </a: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многозадачности; самообучаемость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готовность следить за новыми технологиями.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7231"/>
            <a:ext cx="2935286" cy="12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835696" y="0"/>
            <a:ext cx="6912768" cy="6374922"/>
          </a:xfrm>
        </p:spPr>
        <p:txBody>
          <a:bodyPr>
            <a:normAutofit/>
          </a:bodyPr>
          <a:lstStyle/>
          <a:p>
            <a:endParaRPr lang="ru-RU" b="0" dirty="0" smtClean="0">
              <a:solidFill>
                <a:srgbClr val="002060"/>
              </a:solidFill>
            </a:endParaRPr>
          </a:p>
          <a:p>
            <a:pPr algn="just"/>
            <a:r>
              <a:rPr lang="ru-RU" b="0" dirty="0" smtClean="0">
                <a:solidFill>
                  <a:srgbClr val="002060"/>
                </a:solidFill>
              </a:rPr>
              <a:t>История </a:t>
            </a:r>
            <a:r>
              <a:rPr lang="ru-RU" b="0" dirty="0">
                <a:solidFill>
                  <a:srgbClr val="002060"/>
                </a:solidFill>
              </a:rPr>
              <a:t>профессии оператора информационных систем и ресурсов началась в 1960-х годах, когда компьютеры стали использоваться в бизнесе и науке. В то время операторы информационных систем были ответственны за установку и </a:t>
            </a:r>
            <a:r>
              <a:rPr lang="ru-RU" b="0" dirty="0" smtClean="0">
                <a:solidFill>
                  <a:srgbClr val="002060"/>
                </a:solidFill>
              </a:rPr>
              <a:t>настройку </a:t>
            </a:r>
            <a:r>
              <a:rPr lang="ru-RU" b="0" dirty="0">
                <a:solidFill>
                  <a:srgbClr val="002060"/>
                </a:solidFill>
              </a:rPr>
              <a:t>компьютеров, а также за поддержку их работы</a:t>
            </a:r>
            <a:r>
              <a:rPr lang="ru-RU" b="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0" dirty="0">
                <a:solidFill>
                  <a:srgbClr val="002060"/>
                </a:solidFill>
              </a:rPr>
              <a:t>С развитием информационных технологий профессия оператора информационных систем стала еще более </a:t>
            </a:r>
            <a:r>
              <a:rPr lang="ru-RU" b="0" dirty="0" smtClean="0">
                <a:solidFill>
                  <a:srgbClr val="002060"/>
                </a:solidFill>
              </a:rPr>
              <a:t>востребованной̆. Сегодня </a:t>
            </a:r>
            <a:r>
              <a:rPr lang="ru-RU" b="0" dirty="0">
                <a:solidFill>
                  <a:srgbClr val="002060"/>
                </a:solidFill>
              </a:rPr>
              <a:t>операторы информационных систем работают в различных отраслях, таких как банки, телекоммуникационные компании, государственные учреждения и т.д. Они отвечают за обеспечение безопасности информации, защиту от вирусов и хакерских атак, а также за оптимизацию работы информационных систем.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4" descr="https://sun9-29.userapi.com/s/v1/ig2/hiPwjbFCRXb-HqbnbzrclVyn3L1_ozk0EIV20kqC0cIiWVH2OUkvMD5CbRG-tOFsm6tNurasOv73ioHi5HHaBS2i.jpg?quality=95&amp;as=32x32,48x48,72x72,108x108,160x160,240x240,360x360,480x480,540x540,640x640,720x720,1080x1080,1280x1280,1440x1440,1599x1599&amp;from=bu&amp;cs=1599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40" y="4434205"/>
            <a:ext cx="3219316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тарший Мастер\Downloads\bwwmFDwB6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4205"/>
            <a:ext cx="3240360" cy="20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48680"/>
            <a:ext cx="6984776" cy="582624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0" dirty="0">
                <a:solidFill>
                  <a:srgbClr val="002060"/>
                </a:solidFill>
              </a:rPr>
              <a:t>Сегодня операторы информационных систем используют современные технологии и инструменты для </a:t>
            </a:r>
            <a:r>
              <a:rPr lang="ru-RU" b="0" dirty="0" smtClean="0">
                <a:solidFill>
                  <a:srgbClr val="002060"/>
                </a:solidFill>
              </a:rPr>
              <a:t>своей̆ </a:t>
            </a:r>
            <a:r>
              <a:rPr lang="ru-RU" b="0" dirty="0">
                <a:solidFill>
                  <a:srgbClr val="002060"/>
                </a:solidFill>
              </a:rPr>
              <a:t>работы, такие как системы управления базами данных (СУБД), системы резервного копирования данных, системы мониторинга производительности и другие. Они также должны быть знакомы с законодательством в области защиты информации и иметь навыки работы с правовыми документами. </a:t>
            </a:r>
            <a:endParaRPr lang="ru-RU" b="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Профессия </a:t>
            </a:r>
            <a:r>
              <a:rPr lang="ru-RU" dirty="0">
                <a:solidFill>
                  <a:srgbClr val="002060"/>
                </a:solidFill>
              </a:rPr>
              <a:t>оператора информационных систем является </a:t>
            </a:r>
            <a:r>
              <a:rPr lang="ru-RU" dirty="0" smtClean="0">
                <a:solidFill>
                  <a:srgbClr val="002060"/>
                </a:solidFill>
              </a:rPr>
              <a:t>одной̆ </a:t>
            </a:r>
            <a:r>
              <a:rPr lang="ru-RU" dirty="0">
                <a:solidFill>
                  <a:srgbClr val="002060"/>
                </a:solidFill>
              </a:rPr>
              <a:t>из самых востребованных в мире</a:t>
            </a:r>
            <a:r>
              <a:rPr lang="ru-RU" b="0" dirty="0">
                <a:solidFill>
                  <a:srgbClr val="002060"/>
                </a:solidFill>
              </a:rPr>
              <a:t>, </a:t>
            </a:r>
            <a:endParaRPr lang="ru-RU" b="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0" dirty="0" smtClean="0">
                <a:solidFill>
                  <a:srgbClr val="002060"/>
                </a:solidFill>
              </a:rPr>
              <a:t>и </a:t>
            </a:r>
            <a:r>
              <a:rPr lang="ru-RU" b="0" dirty="0">
                <a:solidFill>
                  <a:srgbClr val="002060"/>
                </a:solidFill>
              </a:rPr>
              <a:t>с каждым годом спрос на них только растет. Операторы информационных систем играют важную роль в обеспечении надежности и безопасности информационных систем, что делает их работу </a:t>
            </a:r>
            <a:r>
              <a:rPr lang="ru-RU" b="0" dirty="0" smtClean="0">
                <a:solidFill>
                  <a:srgbClr val="002060"/>
                </a:solidFill>
              </a:rPr>
              <a:t>крайне необходимой̆ </a:t>
            </a:r>
            <a:r>
              <a:rPr lang="ru-RU" b="0" dirty="0">
                <a:solidFill>
                  <a:srgbClr val="002060"/>
                </a:solidFill>
              </a:rPr>
              <a:t>для современного общества.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 descr="iuETAtOKcUhofRivyuMXZUoW0W1Q6zqcdBtW_F5VtxhQuHcldWHoSzIL--Yb6yUZI57_JJjKWgJiLPhN9qRtyowu"/>
          <p:cNvPicPr>
            <a:picLocks noChangeAspect="1"/>
          </p:cNvPicPr>
          <p:nvPr/>
        </p:nvPicPr>
        <p:blipFill>
          <a:blip r:embed="rId2"/>
          <a:srcRect t="3128" r="1555"/>
          <a:stretch>
            <a:fillRect/>
          </a:stretch>
        </p:blipFill>
        <p:spPr>
          <a:xfrm rot="10800000" flipH="1" flipV="1">
            <a:off x="5796136" y="4581128"/>
            <a:ext cx="3096260" cy="1878938"/>
          </a:xfrm>
          <a:prstGeom prst="roundRect">
            <a:avLst/>
          </a:prstGeom>
        </p:spPr>
      </p:pic>
      <p:pic>
        <p:nvPicPr>
          <p:cNvPr id="2050" name="Picture 2" descr="C:\Users\Старший Мастер\Downloads\mO2C9F1aM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48488"/>
            <a:ext cx="2736304" cy="19115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635896" y="5520597"/>
            <a:ext cx="45719" cy="140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/>
          <p:nvPr/>
        </p:nvSpPr>
        <p:spPr>
          <a:xfrm>
            <a:off x="5148065" y="-1"/>
            <a:ext cx="3657492" cy="652534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>
              <a:spcBef>
                <a:spcPts val="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 panose="05020102010507070707"/>
              <a:buChar char="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>
              <a:spcBef>
                <a:spcPts val="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>
              <a:spcBef>
                <a:spcPts val="0"/>
              </a:spcBef>
              <a:buClr>
                <a:schemeClr val="accent2"/>
              </a:buClr>
              <a:buChar char="•"/>
              <a:defRPr sz="1400" cap="sm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Обеспечение </a:t>
            </a:r>
            <a:r>
              <a:rPr lang="ru-RU" b="1" dirty="0" smtClean="0">
                <a:solidFill>
                  <a:srgbClr val="002060"/>
                </a:solidFill>
              </a:rPr>
              <a:t>безопасности информации</a:t>
            </a:r>
            <a:r>
              <a:rPr lang="ru-RU" dirty="0" smtClean="0">
                <a:solidFill>
                  <a:srgbClr val="002060"/>
                </a:solidFill>
              </a:rPr>
              <a:t> складывается из трех составляющих: 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Конфиденциальности, 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Целостности,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Доступности.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Точками приложения процесса защиты информации к информационной системе являются: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аппаратное обеспечение, 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программное обеспечение 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обеспечение связи (коммуникации).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Сами процедуры(механизмы) защиты разделяются на 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защиту физического уровня,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защиту персонала </a:t>
            </a:r>
          </a:p>
          <a:p>
            <a:pPr marL="0" indent="1778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организационный уровень.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188640"/>
            <a:ext cx="4680520" cy="45365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>
                <a:gd name="adj" fmla="val 10980943"/>
              </a:avLst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Организационный уровень защиты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21624" y="836712"/>
            <a:ext cx="2946319" cy="320079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Down">
              <a:avLst/>
            </a:prstTxWarp>
          </a:bodyPr>
          <a:lstStyle/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Защита персонала</a:t>
            </a:r>
          </a:p>
        </p:txBody>
      </p:sp>
      <p:sp>
        <p:nvSpPr>
          <p:cNvPr id="5" name="Овал 4"/>
          <p:cNvSpPr/>
          <p:nvPr/>
        </p:nvSpPr>
        <p:spPr>
          <a:xfrm>
            <a:off x="693258" y="537046"/>
            <a:ext cx="3929090" cy="39290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>
                <a:gd name="adj" fmla="val 10980943"/>
              </a:avLst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Физическая защита</a:t>
            </a:r>
          </a:p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21908" y="965685"/>
            <a:ext cx="3071813" cy="307181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1336200" y="1751492"/>
            <a:ext cx="2643206" cy="2286016"/>
          </a:xfrm>
          <a:prstGeom prst="triangle">
            <a:avLst>
              <a:gd name="adj" fmla="val 50306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</a:t>
            </a:r>
          </a:p>
        </p:txBody>
      </p:sp>
      <p:sp>
        <p:nvSpPr>
          <p:cNvPr id="8" name="Овал 7"/>
          <p:cNvSpPr/>
          <p:nvPr/>
        </p:nvSpPr>
        <p:spPr>
          <a:xfrm>
            <a:off x="1907704" y="1751492"/>
            <a:ext cx="1500198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4846" y="1322873"/>
            <a:ext cx="1785937" cy="3571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Обеспечение связи</a:t>
            </a:r>
          </a:p>
        </p:txBody>
      </p:sp>
      <p:sp>
        <p:nvSpPr>
          <p:cNvPr id="10" name="Прямоугольник 9"/>
          <p:cNvSpPr/>
          <p:nvPr/>
        </p:nvSpPr>
        <p:spPr>
          <a:xfrm rot="3600000">
            <a:off x="829808" y="2792898"/>
            <a:ext cx="1785937" cy="3571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Аппаратное обеспечение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 rot="18000000">
            <a:off x="2687183" y="2792898"/>
            <a:ext cx="1785937" cy="3571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Программное обеспечение</a:t>
            </a:r>
          </a:p>
        </p:txBody>
      </p:sp>
      <p:sp>
        <p:nvSpPr>
          <p:cNvPr id="12" name="Стрелка вниз 11"/>
          <p:cNvSpPr/>
          <p:nvPr/>
        </p:nvSpPr>
        <p:spPr>
          <a:xfrm rot="3600000">
            <a:off x="3285513" y="1771979"/>
            <a:ext cx="502286" cy="5022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Ц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000000">
            <a:off x="1499564" y="1771978"/>
            <a:ext cx="502286" cy="5022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2407770" y="3251690"/>
            <a:ext cx="500066" cy="5000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08" y="4869160"/>
            <a:ext cx="3028563" cy="1536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955675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3000" b="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solidFill>
                  <a:srgbClr val="002060"/>
                </a:solidFill>
              </a:rPr>
              <a:t>Организационная защита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070411"/>
            <a:ext cx="4464496" cy="552694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>
              <a:spcBef>
                <a:spcPts val="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 panose="05020102010507070707"/>
              <a:buChar char="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>
              <a:spcBef>
                <a:spcPts val="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>
              <a:spcBef>
                <a:spcPts val="0"/>
              </a:spcBef>
              <a:buClr>
                <a:schemeClr val="accent2"/>
              </a:buClr>
              <a:buChar char="•"/>
              <a:defRPr sz="1400" cap="sm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режима и охраны</a:t>
            </a:r>
            <a:r>
              <a:rPr lang="ru-RU" sz="1300" dirty="0" smtClean="0">
                <a:solidFill>
                  <a:srgbClr val="002060"/>
                </a:solidFill>
              </a:rPr>
              <a:t>. </a:t>
            </a:r>
          </a:p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работы с сотрудниками</a:t>
            </a:r>
            <a:r>
              <a:rPr lang="ru-RU" sz="1300" dirty="0" smtClean="0">
                <a:solidFill>
                  <a:srgbClr val="002060"/>
                </a:solidFill>
              </a:rPr>
              <a:t> (подбор и расстановка персонала, включая ознакомление с сотрудниками, их изучение, обучение правилам работы с конфиденциальной информацией, ознакомление с мерами ответственности за нарушение правил защиты информации и др.)</a:t>
            </a:r>
          </a:p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работы с документами</a:t>
            </a:r>
            <a:r>
              <a:rPr lang="ru-RU" sz="1300" dirty="0" smtClean="0">
                <a:solidFill>
                  <a:srgbClr val="002060"/>
                </a:solidFill>
              </a:rPr>
              <a:t> и документированной информацией (разработка, использование, учет, исполнение, возврат, хранение и уничтожение документов и носителей конфиденциальной информации)</a:t>
            </a:r>
          </a:p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использования технических средств</a:t>
            </a:r>
            <a:r>
              <a:rPr lang="ru-RU" sz="1300" dirty="0" smtClean="0">
                <a:solidFill>
                  <a:srgbClr val="002060"/>
                </a:solidFill>
              </a:rPr>
              <a:t> сбора, обработки, накопления и хранения конфиденциальной информации;</a:t>
            </a:r>
          </a:p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работы по анализу внутренних и внешних угроз</a:t>
            </a:r>
            <a:r>
              <a:rPr lang="ru-RU" sz="1300" dirty="0" smtClean="0">
                <a:solidFill>
                  <a:srgbClr val="002060"/>
                </a:solidFill>
              </a:rPr>
              <a:t> конфиденциальной информации и выработке мер по обеспечению ее защиты;</a:t>
            </a:r>
          </a:p>
          <a:p>
            <a:pPr>
              <a:defRPr/>
            </a:pPr>
            <a:r>
              <a:rPr lang="ru-RU" sz="1300" b="1" i="1" dirty="0" smtClean="0">
                <a:solidFill>
                  <a:srgbClr val="002060"/>
                </a:solidFill>
              </a:rPr>
              <a:t>организация работы по проведению систематического контроля за работой персонала</a:t>
            </a:r>
            <a:r>
              <a:rPr lang="ru-RU" sz="1300" dirty="0" smtClean="0">
                <a:solidFill>
                  <a:srgbClr val="002060"/>
                </a:solidFill>
              </a:rPr>
              <a:t> с конфиденциальной информацией, порядком учета, хранения и уничтожения документов и технических носителей.</a:t>
            </a: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44" y="1139"/>
            <a:ext cx="2132856" cy="2132856"/>
          </a:xfrm>
          <a:prstGeom prst="rect">
            <a:avLst/>
          </a:prstGeom>
        </p:spPr>
      </p:pic>
      <p:pic>
        <p:nvPicPr>
          <p:cNvPr id="6" name="Изображение 5" descr="FWY_lATKhqyIgwyDxSfI7JyPun7m9Ku3vyY34L8ONbNtQkIHF3sTI-Nrv9wPbFN4Y33Gay3hqO6VFBd5uF1WFCs4"/>
          <p:cNvPicPr>
            <a:picLocks noChangeAspect="1"/>
          </p:cNvPicPr>
          <p:nvPr/>
        </p:nvPicPr>
        <p:blipFill>
          <a:blip r:embed="rId4"/>
          <a:srcRect l="41085" t="16560"/>
          <a:stretch>
            <a:fillRect/>
          </a:stretch>
        </p:blipFill>
        <p:spPr>
          <a:xfrm>
            <a:off x="4787900" y="2374265"/>
            <a:ext cx="3975100" cy="422338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171575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3000" b="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solidFill>
                  <a:srgbClr val="002060"/>
                </a:solidFill>
              </a:rPr>
              <a:t>Технические средства защиты информации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73238"/>
            <a:ext cx="6707088" cy="48244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>
              <a:spcBef>
                <a:spcPts val="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 panose="05020102010507070707"/>
              <a:buChar char="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>
              <a:spcBef>
                <a:spcPts val="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>
              <a:spcBef>
                <a:spcPts val="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>
              <a:spcBef>
                <a:spcPts val="0"/>
              </a:spcBef>
              <a:buClr>
                <a:schemeClr val="accent2"/>
              </a:buClr>
              <a:buChar char="•"/>
              <a:defRPr sz="1400" cap="sm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>
              <a:spcBef>
                <a:spcPts val="0"/>
              </a:spcBef>
              <a:buClr>
                <a:schemeClr val="accent1">
                  <a:shade val="75000"/>
                </a:schemeClr>
              </a:buClr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Для защиты периметра информационной системы создаются: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системы охранной и пожарной сигнализации;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системы цифрового видео наблюдения;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системы контроля и управления доступом (СКУД).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Защита информации от ее утечки техническими каналами связи обеспечивается следующими средствами и мероприятиями: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использованием экранированного кабеля и прокладка проводов и кабелей в экранированных конструкциях;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установкой на линиях связи высокочастотных фильтров;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построение экранированных помещений («капсул»);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использование экранированного оборудования;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установка активных систем зашумления;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создание контролируемых зон.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1" b="963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752"/>
            <a:ext cx="2586977" cy="1723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3056"/>
            <a:ext cx="1782982" cy="280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043608" y="119675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/>
              <a:t>С</a:t>
            </a:r>
            <a:r>
              <a:rPr lang="ru-RU" sz="4400" dirty="0" smtClean="0"/>
              <a:t>пасибо </a:t>
            </a:r>
            <a:r>
              <a:rPr lang="ru-RU" sz="4400" dirty="0"/>
              <a:t>за внимание</a:t>
            </a:r>
            <a:r>
              <a:rPr lang="ru-RU" sz="4400" dirty="0" smtClean="0"/>
              <a:t>! </a:t>
            </a:r>
            <a:endParaRPr lang="ru-RU" sz="4400" dirty="0"/>
          </a:p>
        </p:txBody>
      </p:sp>
      <p:pic>
        <p:nvPicPr>
          <p:cNvPr id="2" name="Изображение 1" descr="g3EhhM7msxrEKCw4YT3Zb0FP6e9aIk_T-PQxY9d28gGgEhB9e8Xoa_RxeAiMGSPmXd8bQ75-cjigaT5qq2JvUF2p"/>
          <p:cNvPicPr>
            <a:picLocks noChangeAspect="1"/>
          </p:cNvPicPr>
          <p:nvPr/>
        </p:nvPicPr>
        <p:blipFill>
          <a:blip r:embed="rId2"/>
          <a:srcRect t="25111" r="947" b="20485"/>
          <a:stretch>
            <a:fillRect/>
          </a:stretch>
        </p:blipFill>
        <p:spPr>
          <a:xfrm>
            <a:off x="1403350" y="2204720"/>
            <a:ext cx="6297295" cy="3458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Эркер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659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Мокроусовский филиал ГБПОУ «Лебяжьевский агропромышленный техникум»</vt:lpstr>
      <vt:lpstr>Презентация PowerPoint</vt:lpstr>
      <vt:lpstr>ключевые навыки и обязанности оператора информационных систем и ресурсов: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лобанова и семенов</dc:creator>
  <cp:lastModifiedBy>Старший Мастер</cp:lastModifiedBy>
  <cp:revision>28</cp:revision>
  <dcterms:created xsi:type="dcterms:W3CDTF">2025-11-07T05:43:00Z</dcterms:created>
  <dcterms:modified xsi:type="dcterms:W3CDTF">2026-02-03T05:59:39Z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151C88DE3ADD4C5EB5736D6BFF656B47_12</vt:lpwstr>
  </property>
  <property fmtid="{D5CDD505-2E9C-101B-9397-08002B2CF9AE}" pid="3" name="KSOProductBuildVer">
    <vt:lpwstr>1049-12.2.0.23196</vt:lpwstr>
  </property>
</Properties>
</file>