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D0D6"/>
    <a:srgbClr val="DA96B5"/>
    <a:srgbClr val="EF8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7" d="100"/>
          <a:sy n="77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2553" y="1447800"/>
            <a:ext cx="8905461" cy="3577424"/>
          </a:xfrm>
        </p:spPr>
        <p:txBody>
          <a:bodyPr/>
          <a:lstStyle/>
          <a:p>
            <a:pPr algn="ctr"/>
            <a:r>
              <a:rPr lang="ru-RU" sz="3600" dirty="0" smtClean="0"/>
              <a:t>Профессия</a:t>
            </a:r>
            <a:r>
              <a:rPr lang="en-US" sz="3600" dirty="0" smtClean="0"/>
              <a:t>:</a:t>
            </a:r>
            <a:r>
              <a:rPr lang="ru-RU" sz="3600" dirty="0" smtClean="0"/>
              <a:t> 19.01.18 «Аппаратчик-оператор </a:t>
            </a:r>
            <a:r>
              <a:rPr lang="ru-RU" sz="3600" dirty="0"/>
              <a:t>производства продуктов питания из </a:t>
            </a:r>
            <a:r>
              <a:rPr lang="ru-RU" sz="3600" dirty="0" smtClean="0"/>
              <a:t>растительного сырья»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51588" y="592978"/>
            <a:ext cx="9746284" cy="861420"/>
          </a:xfrm>
        </p:spPr>
        <p:txBody>
          <a:bodyPr/>
          <a:lstStyle/>
          <a:p>
            <a:pPr algn="ctr"/>
            <a:r>
              <a:rPr lang="ru-RU" dirty="0" err="1" smtClean="0"/>
              <a:t>Мокроусовский</a:t>
            </a:r>
            <a:r>
              <a:rPr lang="ru-RU" dirty="0" smtClean="0"/>
              <a:t> филиал </a:t>
            </a:r>
            <a:r>
              <a:rPr lang="ru-RU" dirty="0" err="1" smtClean="0"/>
              <a:t>гбпоу</a:t>
            </a:r>
            <a:r>
              <a:rPr lang="ru-RU" dirty="0" smtClean="0"/>
              <a:t> «</a:t>
            </a:r>
            <a:r>
              <a:rPr lang="ru-RU" dirty="0" err="1" smtClean="0"/>
              <a:t>лебяжьевский</a:t>
            </a:r>
            <a:r>
              <a:rPr lang="ru-RU" dirty="0" smtClean="0"/>
              <a:t> агропромышленный техникум»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869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6035039" y="899524"/>
            <a:ext cx="4690626" cy="5525989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/>
              <a:t>Вы когда-нибудь задумывались, каким волшебством создаются ваши любимые блюда? </a:t>
            </a:r>
          </a:p>
          <a:p>
            <a:pPr algn="ctr"/>
            <a:r>
              <a:rPr lang="ru-RU" sz="2300" dirty="0" smtClean="0"/>
              <a:t>как </a:t>
            </a:r>
            <a:r>
              <a:rPr lang="ru-RU" sz="2300" dirty="0" smtClean="0"/>
              <a:t>из обычных продуктов рождаются настоящие шедевры пекарского </a:t>
            </a:r>
            <a:r>
              <a:rPr lang="ru-RU" sz="2300" dirty="0" smtClean="0"/>
              <a:t>искусства? </a:t>
            </a:r>
          </a:p>
          <a:p>
            <a:pPr algn="ctr"/>
            <a:r>
              <a:rPr lang="ru-RU" sz="2300" dirty="0" smtClean="0"/>
              <a:t>За этим стоит профессия ПЕКАРЯ, </a:t>
            </a:r>
            <a:r>
              <a:rPr lang="ru-RU" sz="2300" dirty="0" smtClean="0"/>
              <a:t>которая требует не только таланта, но и мастерства, терпения и любви к своему </a:t>
            </a:r>
            <a:r>
              <a:rPr lang="ru-RU" sz="2300" dirty="0" smtClean="0"/>
              <a:t>делу!</a:t>
            </a:r>
            <a:endParaRPr lang="ru-RU" sz="23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058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0399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918886" y="574766"/>
            <a:ext cx="5027787" cy="5381897"/>
          </a:xfrm>
        </p:spPr>
        <p:txBody>
          <a:bodyPr>
            <a:noAutofit/>
          </a:bodyPr>
          <a:lstStyle/>
          <a:p>
            <a:r>
              <a:rPr lang="ru-RU" sz="2530" dirty="0" smtClean="0"/>
              <a:t>пекаря </a:t>
            </a:r>
            <a:r>
              <a:rPr lang="ru-RU" sz="2530" dirty="0"/>
              <a:t>– это настоящие </a:t>
            </a:r>
            <a:r>
              <a:rPr lang="ru-RU" sz="2530" dirty="0" smtClean="0">
                <a:solidFill>
                  <a:srgbClr val="8AD0D6"/>
                </a:solidFill>
              </a:rPr>
              <a:t>творцы! </a:t>
            </a:r>
            <a:r>
              <a:rPr lang="ru-RU" sz="2530" dirty="0">
                <a:solidFill>
                  <a:srgbClr val="8AD0D6"/>
                </a:solidFill>
              </a:rPr>
              <a:t>Они не </a:t>
            </a:r>
            <a:r>
              <a:rPr lang="ru-RU" sz="2530" dirty="0" smtClean="0">
                <a:solidFill>
                  <a:srgbClr val="8AD0D6"/>
                </a:solidFill>
              </a:rPr>
              <a:t>просто пекут, </a:t>
            </a:r>
            <a:r>
              <a:rPr lang="ru-RU" sz="2530" dirty="0">
                <a:solidFill>
                  <a:srgbClr val="8AD0D6"/>
                </a:solidFill>
              </a:rPr>
              <a:t>они создают кулинарные шедевры, которые радуют нас своим вкусом, ароматом и внешним видом</a:t>
            </a:r>
            <a:r>
              <a:rPr lang="ru-RU" sz="2530" dirty="0" smtClean="0">
                <a:solidFill>
                  <a:srgbClr val="8AD0D6"/>
                </a:solidFill>
              </a:rPr>
              <a:t>.</a:t>
            </a:r>
          </a:p>
          <a:p>
            <a:r>
              <a:rPr lang="ru-RU" sz="2530" dirty="0" smtClean="0">
                <a:solidFill>
                  <a:srgbClr val="8AD0D6"/>
                </a:solidFill>
              </a:rPr>
              <a:t>Каждый </a:t>
            </a:r>
            <a:r>
              <a:rPr lang="ru-RU" sz="2530" dirty="0">
                <a:solidFill>
                  <a:srgbClr val="8AD0D6"/>
                </a:solidFill>
              </a:rPr>
              <a:t>день для них – это новая возможность проявить </a:t>
            </a:r>
            <a:r>
              <a:rPr lang="ru-RU" sz="2530" dirty="0" smtClean="0">
                <a:solidFill>
                  <a:srgbClr val="8AD0D6"/>
                </a:solidFill>
              </a:rPr>
              <a:t>свои творческие способности </a:t>
            </a:r>
            <a:r>
              <a:rPr lang="ru-RU" sz="2530" dirty="0">
                <a:solidFill>
                  <a:srgbClr val="8AD0D6"/>
                </a:solidFill>
              </a:rPr>
              <a:t>и удивить нас </a:t>
            </a:r>
            <a:r>
              <a:rPr lang="ru-RU" sz="2530" dirty="0" smtClean="0">
                <a:solidFill>
                  <a:srgbClr val="8AD0D6"/>
                </a:solidFill>
              </a:rPr>
              <a:t>новой выпечкой.</a:t>
            </a:r>
            <a:endParaRPr lang="ru-RU" sz="2530" dirty="0">
              <a:solidFill>
                <a:srgbClr val="8AD0D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2" y="224105"/>
            <a:ext cx="4213654" cy="6463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122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subTitle" idx="1"/>
          </p:nvPr>
        </p:nvSpPr>
        <p:spPr>
          <a:xfrm>
            <a:off x="707666" y="970059"/>
            <a:ext cx="4504097" cy="51285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Главные Навыки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качества пекарской профессии: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- Умение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работать с различными ингредиентами и технологиями приготовления</a:t>
            </a:r>
          </a:p>
          <a:p>
            <a:pPr algn="ctr"/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 Творческое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мышление и внимание к деталям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- Точность </a:t>
            </a:r>
            <a:r>
              <a:rPr lang="ru-RU" dirty="0">
                <a:solidFill>
                  <a:srgbClr val="FFFF00"/>
                </a:solidFill>
              </a:rPr>
              <a:t>и аккуратность</a:t>
            </a:r>
          </a:p>
          <a:p>
            <a:pPr algn="ctr"/>
            <a:r>
              <a:rPr lang="ru-RU" dirty="0" smtClean="0">
                <a:solidFill>
                  <a:srgbClr val="EF81F2"/>
                </a:solidFill>
              </a:rPr>
              <a:t>- Физическая </a:t>
            </a:r>
            <a:r>
              <a:rPr lang="ru-RU" dirty="0">
                <a:solidFill>
                  <a:srgbClr val="EF81F2"/>
                </a:solidFill>
              </a:rPr>
              <a:t>выносливость и хорошая координация движений</a:t>
            </a:r>
          </a:p>
          <a:p>
            <a:pPr algn="ctr"/>
            <a:r>
              <a:rPr lang="ru-RU" dirty="0" smtClean="0">
                <a:solidFill>
                  <a:srgbClr val="DA96B5"/>
                </a:solidFill>
              </a:rPr>
              <a:t>- Коммуникабельность </a:t>
            </a:r>
            <a:r>
              <a:rPr lang="ru-RU" dirty="0">
                <a:solidFill>
                  <a:srgbClr val="DA96B5"/>
                </a:solidFill>
              </a:rPr>
              <a:t>и умение работать в команде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86" y="1158516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017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14399" y="738779"/>
            <a:ext cx="4492487" cy="5121331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solidFill>
                  <a:srgbClr val="8AD0D6"/>
                </a:solidFill>
              </a:rPr>
              <a:t>Путь к профессии:</a:t>
            </a:r>
            <a:br>
              <a:rPr lang="ru-RU" sz="2400" dirty="0" smtClean="0">
                <a:solidFill>
                  <a:srgbClr val="8AD0D6"/>
                </a:solidFill>
              </a:rPr>
            </a:br>
            <a:r>
              <a:rPr lang="ru-RU" sz="2400" dirty="0" smtClean="0">
                <a:solidFill>
                  <a:srgbClr val="8AD0D6"/>
                </a:solidFill>
              </a:rPr>
              <a:t>Чтобы стать профессиональным пекарем, необходимо пройти обучение, получить практические навыки</a:t>
            </a:r>
          </a:p>
          <a:p>
            <a:r>
              <a:rPr lang="ru-RU" sz="2400" dirty="0" smtClean="0">
                <a:solidFill>
                  <a:srgbClr val="8AD0D6"/>
                </a:solidFill>
              </a:rPr>
              <a:t>Молодые специалисты начинают свой путь с работы помощниками пекарей в пекарне, кафе, столовых и прочих организациях связанных с общественным питанием,  набираясь опыта и совершенствуя свои </a:t>
            </a:r>
            <a:r>
              <a:rPr lang="ru-RU" sz="2400" dirty="0" smtClean="0">
                <a:solidFill>
                  <a:srgbClr val="8AD0D6"/>
                </a:solidFill>
              </a:rPr>
              <a:t>знания  </a:t>
            </a:r>
          </a:p>
          <a:p>
            <a:r>
              <a:rPr lang="ru-RU" sz="2400" dirty="0" smtClean="0">
                <a:solidFill>
                  <a:srgbClr val="8AD0D6"/>
                </a:solidFill>
              </a:rPr>
              <a:t>Важно </a:t>
            </a:r>
            <a:r>
              <a:rPr lang="ru-RU" sz="2400" dirty="0">
                <a:solidFill>
                  <a:srgbClr val="8AD0D6"/>
                </a:solidFill>
              </a:rPr>
              <a:t>постоянно развиваться профессионально: изучать новые рецептуры, осваивать современное оборудование, следить за трендами в хлебопечении.</a:t>
            </a:r>
            <a:endParaRPr lang="ru-RU" sz="2400" dirty="0" smtClean="0">
              <a:solidFill>
                <a:srgbClr val="8AD0D6"/>
              </a:solidFill>
            </a:endParaRPr>
          </a:p>
          <a:p>
            <a:endParaRPr lang="ru-RU" dirty="0">
              <a:solidFill>
                <a:srgbClr val="8AD0D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20" y="469556"/>
            <a:ext cx="4378796" cy="58303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972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9" y="375516"/>
            <a:ext cx="4608714" cy="6136495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770606" y="864972"/>
            <a:ext cx="4374292" cy="5128055"/>
          </a:xfrm>
        </p:spPr>
        <p:txBody>
          <a:bodyPr/>
          <a:lstStyle/>
          <a:p>
            <a:pPr algn="ctr"/>
            <a:r>
              <a:rPr lang="ru-RU" sz="2400" dirty="0" smtClean="0"/>
              <a:t>Почему </a:t>
            </a:r>
            <a:r>
              <a:rPr lang="ru-RU" sz="2400" dirty="0"/>
              <a:t>это важно?</a:t>
            </a:r>
            <a:br>
              <a:rPr lang="ru-RU" sz="2400" dirty="0"/>
            </a:br>
            <a:r>
              <a:rPr lang="ru-RU" sz="2400" dirty="0"/>
              <a:t>Профессия </a:t>
            </a:r>
            <a:r>
              <a:rPr lang="ru-RU" sz="2400" dirty="0" smtClean="0"/>
              <a:t>пекаря – </a:t>
            </a:r>
            <a:r>
              <a:rPr lang="ru-RU" sz="2400" dirty="0"/>
              <a:t>это не просто работа, это призвание. Хороший </a:t>
            </a:r>
            <a:r>
              <a:rPr lang="ru-RU" sz="2400" dirty="0" smtClean="0"/>
              <a:t>пекарь умеет </a:t>
            </a:r>
            <a:r>
              <a:rPr lang="ru-RU" sz="2400" dirty="0"/>
              <a:t>не только готовить вкусно, но и создавать атмосферу уюта и радости </a:t>
            </a:r>
            <a:r>
              <a:rPr lang="ru-RU" sz="2400" dirty="0" smtClean="0"/>
              <a:t>!</a:t>
            </a:r>
          </a:p>
          <a:p>
            <a:pPr algn="ctr"/>
            <a:r>
              <a:rPr lang="ru-RU" sz="2400" dirty="0" smtClean="0"/>
              <a:t>Их </a:t>
            </a:r>
            <a:r>
              <a:rPr lang="ru-RU" sz="2400" dirty="0"/>
              <a:t>труд делает нашу жизнь ярче и вкуснее!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073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79913" cy="140053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8AD0D6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4000" dirty="0">
              <a:solidFill>
                <a:srgbClr val="8AD0D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34" y="1566706"/>
            <a:ext cx="4150865" cy="43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1.5|1.7|1.4|1.1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</TotalTime>
  <Words>162</Words>
  <Application>Microsoft Office PowerPoint</Application>
  <PresentationFormat>Произвольный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Профессия: 19.01.18 «Аппаратчик-оператор производства продуктов питания из растительного сырья»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informatika</dc:creator>
  <cp:lastModifiedBy>Старший Мастер</cp:lastModifiedBy>
  <cp:revision>13</cp:revision>
  <dcterms:created xsi:type="dcterms:W3CDTF">2026-01-29T03:57:48Z</dcterms:created>
  <dcterms:modified xsi:type="dcterms:W3CDTF">2026-02-02T06:29:49Z</dcterms:modified>
</cp:coreProperties>
</file>