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2" r:id="rId3"/>
    <p:sldId id="317" r:id="rId4"/>
    <p:sldId id="318" r:id="rId5"/>
    <p:sldId id="311" r:id="rId6"/>
    <p:sldId id="319" r:id="rId7"/>
    <p:sldId id="320" r:id="rId8"/>
    <p:sldId id="322" r:id="rId9"/>
    <p:sldId id="321" r:id="rId10"/>
    <p:sldId id="283" r:id="rId11"/>
    <p:sldId id="270" r:id="rId12"/>
  </p:sldIdLst>
  <p:sldSz cx="12192000" cy="6858000"/>
  <p:notesSz cx="6858000" cy="9144000"/>
  <p:embeddedFontLst>
    <p:embeddedFont>
      <p:font typeface="Mulish" charset="-52"/>
      <p:regular r:id="rId15"/>
      <p:bold r:id="rId16"/>
      <p:italic r:id="rId17"/>
      <p:boldItalic r:id="rId18"/>
    </p:embeddedFon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Bahnschrift SemiBold" pitchFamily="34" charset="0"/>
      <p:bold r:id="rId23"/>
    </p:embeddedFont>
    <p:embeddedFont>
      <p:font typeface="PT Serif" charset="-52"/>
      <p:regular r:id="rId24"/>
      <p:bold r:id="rId25"/>
      <p:italic r:id="rId26"/>
      <p:boldItalic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38AEA"/>
    <a:srgbClr val="9477E6"/>
    <a:srgbClr val="2E9C58"/>
    <a:srgbClr val="7EC234"/>
    <a:srgbClr val="5D97F5"/>
    <a:srgbClr val="4285F4"/>
    <a:srgbClr val="2C61B9"/>
    <a:srgbClr val="E3EDFE"/>
    <a:srgbClr val="E0F5E8"/>
    <a:srgbClr val="EFEBF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4614" autoAdjust="0"/>
  </p:normalViewPr>
  <p:slideViewPr>
    <p:cSldViewPr snapToGrid="0" showGuides="1">
      <p:cViewPr varScale="1">
        <p:scale>
          <a:sx n="110" d="100"/>
          <a:sy n="110" d="100"/>
        </p:scale>
        <p:origin x="-780" y="-84"/>
      </p:cViewPr>
      <p:guideLst>
        <p:guide orient="horz" pos="1888"/>
        <p:guide orient="horz" pos="277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52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7DA51-5D02-4436-B052-5F42A892B5C2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73B09-9CFF-4D78-A465-099E209F3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450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9B4BF-D507-4C5B-AB4A-47216D488B16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CC600-9BA1-4118-A031-092903716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560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CC600-9BA1-4118-A031-0929037162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771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 userDrawn="1"/>
        </p:nvGrpSpPr>
        <p:grpSpPr>
          <a:xfrm>
            <a:off x="0" y="-4803"/>
            <a:ext cx="12192000" cy="6867607"/>
            <a:chOff x="1798015" y="-4803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7497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71770" y="333489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2" name="Номер слайда 21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2900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38779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474" y="1044575"/>
            <a:ext cx="11449051" cy="4351338"/>
          </a:xfr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400" b="1"/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626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10386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721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2949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8028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6087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7144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734997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718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961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2DB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16245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4760" y="4012074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5146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8512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428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i="0">
                <a:solidFill>
                  <a:schemeClr val="bg1"/>
                </a:solidFill>
                <a:latin typeface="Mulish" pitchFamily="2" charset="-52"/>
                <a:ea typeface="PT Serif" panose="020A0603040505020204" pitchFamily="18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2540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-4803"/>
            <a:ext cx="12192000" cy="6867607"/>
            <a:chOff x="0" y="-2401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94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73755" y="335891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70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11" name="Скругленный прямоугольник 10"/>
          <p:cNvSpPr/>
          <p:nvPr userDrawn="1"/>
        </p:nvSpPr>
        <p:spPr>
          <a:xfrm>
            <a:off x="-600" y="0"/>
            <a:ext cx="12193200" cy="6858000"/>
          </a:xfrm>
          <a:prstGeom prst="roundRect">
            <a:avLst>
              <a:gd name="adj" fmla="val 74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5" y="365125"/>
            <a:ext cx="10515600" cy="3877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11544300" y="0"/>
            <a:ext cx="647700" cy="5890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 b="1">
                <a:solidFill>
                  <a:schemeClr val="tx1"/>
                </a:solidFill>
                <a:latin typeface="Mulish" pitchFamily="2" charset="-52"/>
              </a:defRPr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2439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Mulish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ulish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ulish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ulish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64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3.pn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013" y="3484945"/>
            <a:ext cx="10742481" cy="2492990"/>
          </a:xfrm>
        </p:spPr>
        <p:txBody>
          <a:bodyPr/>
          <a:lstStyle/>
          <a:p>
            <a:pPr algn="ctr"/>
            <a:r>
              <a:rPr lang="ru-RU" dirty="0"/>
              <a:t>Занятия </a:t>
            </a:r>
            <a:br>
              <a:rPr lang="ru-RU" dirty="0"/>
            </a:br>
            <a:r>
              <a:rPr lang="ru-RU" dirty="0"/>
              <a:t>«Зауралье – мои горизонты»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54626" y="273410"/>
            <a:ext cx="2471045" cy="10656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85F4"/>
                </a:solidFill>
                <a:latin typeface="Mulish" pitchFamily="2" charset="-52"/>
              </a:rPr>
              <a:t>Единая модель профориентации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90460" y="3244334"/>
            <a:ext cx="4411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9477E6"/>
                </a:solidFill>
              </a:rPr>
              <a:t>Цикл занятий «Зауралье – мои горизонты»</a:t>
            </a:r>
          </a:p>
        </p:txBody>
      </p: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92399" y="103517"/>
            <a:ext cx="1229896" cy="1276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2531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6519" y="3522564"/>
            <a:ext cx="10742481" cy="2498504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800" dirty="0">
                <a:effectLst/>
                <a:latin typeface="Mulish" panose="020B0604020202020204" charset="-52"/>
                <a:ea typeface="Calibri" panose="020F0502020204030204" pitchFamily="34" charset="0"/>
                <a:cs typeface="Calibri" panose="020F0502020204030204" pitchFamily="34" charset="0"/>
              </a:rPr>
              <a:t>Тема 8. Курганская область – кузница эффективных кадров. Курган – город трудовой славы</a:t>
            </a:r>
            <a:endParaRPr lang="ru-RU" sz="4800" dirty="0">
              <a:effectLst/>
              <a:latin typeface="Mulish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654626" y="273410"/>
            <a:ext cx="2471045" cy="10656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85F4"/>
                </a:solidFill>
                <a:latin typeface="Mulish" pitchFamily="2" charset="-52"/>
              </a:rPr>
              <a:t>Единая модель профориентации</a:t>
            </a:r>
          </a:p>
        </p:txBody>
      </p: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2399" y="103517"/>
            <a:ext cx="1229896" cy="1276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4453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D5D04C6-5638-467B-BC6C-81CFA90944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B4AF37C-BA68-45C8-BE4C-AB9C519A33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1087" y="1795462"/>
            <a:ext cx="10029825" cy="32670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881DDEE-AD6F-4789-BC59-946B9257EEA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945" y="167877"/>
            <a:ext cx="1054699" cy="10546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FB73404-BD96-4E11-8DEC-E628B57232B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951356" y="131329"/>
            <a:ext cx="1054699" cy="109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787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FD3E6A6-E580-4F1C-A665-37505E6206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803E81D-D2B7-4001-9D23-534530A31B19}"/>
              </a:ext>
            </a:extLst>
          </p:cNvPr>
          <p:cNvSpPr/>
          <p:nvPr/>
        </p:nvSpPr>
        <p:spPr>
          <a:xfrm>
            <a:off x="1143786" y="418287"/>
            <a:ext cx="9813303" cy="74471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Курганская область: мост между славным трудовым прошлым и кузницей кадров для будущего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88E770F-BAF1-4AAA-A994-0BDEC3498BA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087" y="133078"/>
            <a:ext cx="1054699" cy="10546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1366FE4-893E-4294-B695-BC0B31678F0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48214" y="43445"/>
            <a:ext cx="1054699" cy="1091279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1966A6B6-E165-4EC5-8B4C-AA8309682BE4}"/>
              </a:ext>
            </a:extLst>
          </p:cNvPr>
          <p:cNvSpPr/>
          <p:nvPr/>
        </p:nvSpPr>
        <p:spPr>
          <a:xfrm>
            <a:off x="490192" y="1887591"/>
            <a:ext cx="3403078" cy="17816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b="1" dirty="0">
              <a:solidFill>
                <a:srgbClr val="333333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ru-RU" sz="18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Образование.</a:t>
            </a:r>
            <a:r>
              <a:rPr lang="ru-RU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 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Здесь готовят специалистов не только для традиционных отраслей, но и для новых, высокотехнологичных сфер. 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B4870B01-76D2-4674-AA46-6EB8C554E9A4}"/>
              </a:ext>
            </a:extLst>
          </p:cNvPr>
          <p:cNvSpPr/>
          <p:nvPr/>
        </p:nvSpPr>
        <p:spPr>
          <a:xfrm>
            <a:off x="2582944" y="4048812"/>
            <a:ext cx="3513056" cy="140459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Профессиональное обучение.</a:t>
            </a:r>
            <a:r>
              <a:rPr lang="ru-RU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Развиваются программы переподготовки и повышения квалификации.</a:t>
            </a:r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68C8EA3-1FC1-4008-A5BC-29E6332A3FEE}"/>
              </a:ext>
            </a:extLst>
          </p:cNvPr>
          <p:cNvSpPr/>
          <p:nvPr/>
        </p:nvSpPr>
        <p:spPr>
          <a:xfrm>
            <a:off x="5363852" y="1887591"/>
            <a:ext cx="3638747" cy="163801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Партнёрство бизнеса и образования.</a:t>
            </a:r>
            <a:r>
              <a:rPr lang="ru-RU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Компании активно участвуют в разработке учебных программ, стажировках.</a:t>
            </a:r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DBFA8323-8288-400E-8377-B6BDEE06D179}"/>
              </a:ext>
            </a:extLst>
          </p:cNvPr>
          <p:cNvSpPr/>
          <p:nvPr/>
        </p:nvSpPr>
        <p:spPr>
          <a:xfrm>
            <a:off x="8468412" y="3813142"/>
            <a:ext cx="3513056" cy="16402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Патриотические и просветительские проекты.</a:t>
            </a:r>
            <a:r>
              <a:rPr lang="ru-RU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Знание истории трудового подвига становится частью воспитания молодёжи.</a:t>
            </a:r>
            <a:endParaRPr lang="ru-RU" dirty="0"/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6EF6184D-1ACB-4B24-A0DB-DE7D5C579C24}"/>
              </a:ext>
            </a:extLst>
          </p:cNvPr>
          <p:cNvCxnSpPr/>
          <p:nvPr/>
        </p:nvCxnSpPr>
        <p:spPr>
          <a:xfrm flipH="1">
            <a:off x="2799761" y="1163004"/>
            <a:ext cx="245097" cy="724587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C5F0ECC9-E157-4249-A0EE-524B7EE548AC}"/>
              </a:ext>
            </a:extLst>
          </p:cNvPr>
          <p:cNvCxnSpPr/>
          <p:nvPr/>
        </p:nvCxnSpPr>
        <p:spPr>
          <a:xfrm>
            <a:off x="4543720" y="1163004"/>
            <a:ext cx="141402" cy="288580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B71B6579-480F-4FEA-90E9-9E43A9BAF58D}"/>
              </a:ext>
            </a:extLst>
          </p:cNvPr>
          <p:cNvCxnSpPr>
            <a:stCxn id="5" idx="2"/>
          </p:cNvCxnSpPr>
          <p:nvPr/>
        </p:nvCxnSpPr>
        <p:spPr>
          <a:xfrm>
            <a:off x="6050438" y="1163004"/>
            <a:ext cx="736861" cy="724587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xmlns="" id="{B6F51904-1D4A-40A9-9523-94AD7BEC94C6}"/>
              </a:ext>
            </a:extLst>
          </p:cNvPr>
          <p:cNvCxnSpPr/>
          <p:nvPr/>
        </p:nvCxnSpPr>
        <p:spPr>
          <a:xfrm>
            <a:off x="9294829" y="1134724"/>
            <a:ext cx="1319752" cy="2678418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4230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9DE1BB7-1791-4841-8D5C-54810929DD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F323C16-1E8A-4579-A118-52FB71BB9A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5566DF0-DDAC-4B7C-B282-F92DB9D231C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252" y="61735"/>
            <a:ext cx="1054699" cy="10546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D7FB1CA-27DB-4601-B663-2B147480D0E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92721" y="117948"/>
            <a:ext cx="985840" cy="102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7884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65D7844-1E9D-49D2-9EB7-5E565365C4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AB56E10-B2A1-42B3-9D19-E22AE3E6F4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1050" y="409575"/>
            <a:ext cx="10629900" cy="60388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0E0910F-D822-4A04-AAC3-16370831C4A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735"/>
            <a:ext cx="1054699" cy="10546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ACD235F-0C8B-4118-B68C-C37CA48781A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53529" y="92217"/>
            <a:ext cx="981541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6391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E2DF652-07C9-4707-90D0-135BAC32E5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088A8A4B-A29A-41F6-81B3-1A7B32D50A9E}"/>
              </a:ext>
            </a:extLst>
          </p:cNvPr>
          <p:cNvSpPr/>
          <p:nvPr/>
        </p:nvSpPr>
        <p:spPr>
          <a:xfrm>
            <a:off x="2552290" y="1248961"/>
            <a:ext cx="6513922" cy="525553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5E59611D-C552-4B4D-8EEE-B03B9BCE3C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5204680"/>
              </p:ext>
            </p:extLst>
          </p:nvPr>
        </p:nvGraphicFramePr>
        <p:xfrm>
          <a:off x="3125788" y="1390650"/>
          <a:ext cx="5940425" cy="5357813"/>
        </p:xfrm>
        <a:graphic>
          <a:graphicData uri="http://schemas.openxmlformats.org/presentationml/2006/ole">
            <p:oleObj spid="_x0000_s1027" name="Document" r:id="rId3" imgW="5939845" imgH="5357033" progId="">
              <p:embed/>
            </p:oleObj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531FAF9-80AA-4D9E-B0E8-E62FC0F1428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519" y="61735"/>
            <a:ext cx="1054699" cy="10546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0A83EFC-0F64-42CA-98C7-3989B53FA84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053529" y="58121"/>
            <a:ext cx="981541" cy="10242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D114DD7-C95E-463F-831C-9E45FDE3E2A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4925" y="4289196"/>
            <a:ext cx="1932586" cy="19325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94531BE-AF01-4EF0-8114-C78D8927626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578800" y="1390322"/>
            <a:ext cx="1965499" cy="19924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B6DD3DD-DCDD-48B6-AAE2-0D1DB5AE10B1}"/>
              </a:ext>
            </a:extLst>
          </p:cNvPr>
          <p:cNvSpPr txBox="1"/>
          <p:nvPr/>
        </p:nvSpPr>
        <p:spPr>
          <a:xfrm>
            <a:off x="3007151" y="480767"/>
            <a:ext cx="5637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Профессии прошлого и настоящего</a:t>
            </a:r>
          </a:p>
        </p:txBody>
      </p:sp>
    </p:spTree>
    <p:extLst>
      <p:ext uri="{BB962C8B-B14F-4D97-AF65-F5344CB8AC3E}">
        <p14:creationId xmlns:p14="http://schemas.microsoft.com/office/powerpoint/2010/main" xmlns="" val="1270674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E2DF652-07C9-4707-90D0-135BAC32E5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531FAF9-80AA-4D9E-B0E8-E62FC0F1428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519" y="61735"/>
            <a:ext cx="1054699" cy="10546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0A83EFC-0F64-42CA-98C7-3989B53FA84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53529" y="58121"/>
            <a:ext cx="981541" cy="1024217"/>
          </a:xfrm>
          <a:prstGeom prst="rect">
            <a:avLst/>
          </a:prstGeom>
        </p:spPr>
      </p:pic>
      <p:pic>
        <p:nvPicPr>
          <p:cNvPr id="26627" name="Picture 3" descr="C:\Users\User\Desktop\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116" y="155276"/>
            <a:ext cx="8730651" cy="6547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70674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11CFAC4-CA4E-4ACE-B13E-29C8283F67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5066346-4A49-41E4-A12C-7C994B9273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6775" y="885825"/>
            <a:ext cx="10458450" cy="50863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C6764B1-5F3A-41DE-A799-4021CA57855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823" y="61735"/>
            <a:ext cx="1054699" cy="10546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274AD47-F535-4F9D-AE02-2918F9DA044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53529" y="146421"/>
            <a:ext cx="981541" cy="102421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4D759CD-BF6A-4FA2-8D1B-1FF7349EAD5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67546" y="5972175"/>
            <a:ext cx="899377" cy="90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5653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3911" y="166199"/>
            <a:ext cx="10742481" cy="1329595"/>
          </a:xfrm>
        </p:spPr>
        <p:txBody>
          <a:bodyPr/>
          <a:lstStyle/>
          <a:p>
            <a:pPr algn="ctr"/>
            <a:r>
              <a:rPr lang="ru-RU" sz="4800" dirty="0"/>
              <a:t>Курганская область – </a:t>
            </a:r>
            <a:br>
              <a:rPr lang="ru-RU" sz="4800" dirty="0"/>
            </a:br>
            <a:r>
              <a:rPr lang="ru-RU" sz="4800" dirty="0"/>
              <a:t>регион возможностей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4760" y="4935146"/>
            <a:ext cx="10742481" cy="332399"/>
          </a:xfrm>
        </p:spPr>
        <p:txBody>
          <a:bodyPr/>
          <a:lstStyle/>
          <a:p>
            <a:r>
              <a:rPr lang="ru-RU" dirty="0"/>
              <a:t>Подзаголовок слайда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2399" y="103517"/>
            <a:ext cx="1229896" cy="1276709"/>
          </a:xfrm>
          <a:prstGeom prst="rect">
            <a:avLst/>
          </a:prstGeom>
          <a:noFill/>
        </p:spPr>
      </p:pic>
      <p:pic>
        <p:nvPicPr>
          <p:cNvPr id="19460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96" y="1695009"/>
            <a:ext cx="3708006" cy="2470300"/>
          </a:xfrm>
          <a:prstGeom prst="rect">
            <a:avLst/>
          </a:prstGeom>
          <a:noFill/>
        </p:spPr>
      </p:pic>
      <p:pic>
        <p:nvPicPr>
          <p:cNvPr id="19458" name="Picture 2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4632" y="4496849"/>
            <a:ext cx="3830130" cy="2154448"/>
          </a:xfrm>
          <a:prstGeom prst="rect">
            <a:avLst/>
          </a:prstGeom>
          <a:noFill/>
        </p:spPr>
      </p:pic>
      <p:pic>
        <p:nvPicPr>
          <p:cNvPr id="1026" name="Picture 2" descr="C:\Users\User\Desktop\77e356d96f6bbe0e9eed75b35a3336c5b490406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97694" y="1686597"/>
            <a:ext cx="3651310" cy="2487124"/>
          </a:xfrm>
          <a:prstGeom prst="rect">
            <a:avLst/>
          </a:prstGeom>
          <a:noFill/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17239" y="4408096"/>
            <a:ext cx="3840453" cy="2160255"/>
          </a:xfrm>
          <a:prstGeom prst="rect">
            <a:avLst/>
          </a:prstGeom>
          <a:noFill/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42332" y="1779110"/>
            <a:ext cx="3307336" cy="2191110"/>
          </a:xfrm>
          <a:prstGeom prst="rect">
            <a:avLst/>
          </a:prstGeom>
          <a:noFill/>
        </p:spPr>
      </p:pic>
      <p:pic>
        <p:nvPicPr>
          <p:cNvPr id="1032" name="Picture 8" descr="C:\Users\User\Desktop\gt6loo7mulhcmlrkhpxzhoomtnznpzedabfhtwsuhcjqmabjfva-t4qcwmjr7r0fpcuuk-l4na8r84nfu3kuoaqb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99829" y="4304580"/>
            <a:ext cx="2251495" cy="225149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391509" y="5443268"/>
            <a:ext cx="1682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2E9C58"/>
                </a:solidFill>
                <a:latin typeface="Bahnschrift SemiBold" pitchFamily="34" charset="0"/>
              </a:rPr>
              <a:t>КУРГАН</a:t>
            </a:r>
          </a:p>
        </p:txBody>
      </p:sp>
    </p:spTree>
    <p:extLst>
      <p:ext uri="{BB962C8B-B14F-4D97-AF65-F5344CB8AC3E}">
        <p14:creationId xmlns:p14="http://schemas.microsoft.com/office/powerpoint/2010/main" xmlns="" val="1684036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07910" y="0"/>
            <a:ext cx="5837413" cy="462326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8706" y="752923"/>
            <a:ext cx="10108272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9503" y="-189114"/>
            <a:ext cx="4233838" cy="4447309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811025" y="2707961"/>
            <a:ext cx="10742481" cy="66479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ulish" pitchFamily="2" charset="-52"/>
                <a:ea typeface="+mj-ea"/>
                <a:cs typeface="+mj-cs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33306870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«Билет в будущее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E64"/>
      </a:accent1>
      <a:accent2>
        <a:srgbClr val="4285F4"/>
      </a:accent2>
      <a:accent3>
        <a:srgbClr val="9477E6"/>
      </a:accent3>
      <a:accent4>
        <a:srgbClr val="00BBD6"/>
      </a:accent4>
      <a:accent5>
        <a:srgbClr val="F5675A"/>
      </a:accent5>
      <a:accent6>
        <a:srgbClr val="F1F5F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Произвольный</PresentationFormat>
  <Paragraphs>29</Paragraphs>
  <Slides>11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Mulish</vt:lpstr>
      <vt:lpstr>Calibri</vt:lpstr>
      <vt:lpstr>Times New Roman</vt:lpstr>
      <vt:lpstr>Bahnschrift SemiBold</vt:lpstr>
      <vt:lpstr>PT Serif</vt:lpstr>
      <vt:lpstr>Тема Office</vt:lpstr>
      <vt:lpstr>Document</vt:lpstr>
      <vt:lpstr>Занятия  «Зауралье – мои горизонты»</vt:lpstr>
      <vt:lpstr>Тема 8. Курганская область – кузница эффективных кадров. Курган – город трудовой славы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Курганская область –  регион возможностей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2025-09-09T12:47:31Z</dcterms:created>
  <dcterms:modified xsi:type="dcterms:W3CDTF">2026-09-18T05:44:50Z</dcterms:modified>
</cp:coreProperties>
</file>