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>
  <p:sldMasterIdLst>
    <p:sldMasterId id="2147483648" r:id="rId1"/>
  </p:sldMasterIdLst>
  <p:sldIdLst>
    <p:sldId id="256" r:id="rId2"/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73" r:id="rId17"/>
  </p:sldIdLst>
  <p:sldSz cx="12192000" cy="6858000"/>
  <p:notesSz cx="12192000" cy="6858000"/>
  <p:embeddedFontLst>
    <p:embeddedFont>
      <p:font typeface="Verdana" pitchFamily="34" charset="0"/>
      <p:regular r:id="rId18"/>
      <p:bold r:id="rId19"/>
      <p:italic r:id="rId20"/>
      <p:boldItalic r:id="rId21"/>
    </p:embeddedFont>
    <p:embeddedFont>
      <p:font typeface="Calibri" pitchFamily="34" charset="0"/>
      <p:regular r:id="rId22"/>
      <p:bold r:id="rId23"/>
      <p:italic r:id="rId24"/>
      <p:boldItalic r:id="rId25"/>
    </p:embeddedFont>
  </p:embeddedFontLst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-558" y="-90"/>
      </p:cViewPr>
      <p:guideLst>
        <p:guide orient="horz" pos="1888"/>
        <p:guide orient="horz" pos="2772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 userDrawn="1"/>
        </p:nvGrpSpPr>
        <p:grpSpPr bwMode="auto">
          <a:xfrm>
            <a:off x="0" y="-4803"/>
            <a:ext cx="12192000" cy="6867606"/>
            <a:chOff x="1798015" y="-4803"/>
            <a:chExt cx="12192000" cy="6867606"/>
          </a:xfrm>
        </p:grpSpPr>
        <p:sp>
          <p:nvSpPr>
            <p:cNvPr id="10" name="Скругленный прямоугольник 9"/>
            <p:cNvSpPr/>
            <p:nvPr userDrawn="1"/>
          </p:nvSpPr>
          <p:spPr bwMode="auto">
            <a:xfrm>
              <a:off x="1798015" y="-4803"/>
              <a:ext cx="12192000" cy="68676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 bwMode="auto">
            <a:xfrm>
              <a:off x="1798015" y="-4803"/>
              <a:ext cx="12192000" cy="6867606"/>
            </a:xfrm>
            <a:prstGeom prst="roundRect">
              <a:avLst>
                <a:gd name="adj" fmla="val 7497"/>
              </a:avLst>
            </a:prstGeom>
            <a:gradFill>
              <a:gsLst>
                <a:gs pos="0">
                  <a:srgbClr val="9477E6"/>
                </a:gs>
                <a:gs pos="50000">
                  <a:srgbClr val="4285F4"/>
                </a:gs>
                <a:gs pos="100000">
                  <a:srgbClr val="2DBE64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/>
            <a:stretch/>
          </p:blipFill>
          <p:spPr bwMode="auto">
            <a:xfrm>
              <a:off x="2171770" y="333489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 bwMode="auto">
          <a:xfrm>
            <a:off x="371475" y="3321049"/>
            <a:ext cx="11449049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800" i="1">
              <a:solidFill>
                <a:schemeClr val="bg1"/>
              </a:solidFill>
              <a:latin typeface="PT Serif"/>
              <a:ea typeface="PT Serif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 bwMode="auto"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 bwMode="auto"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22" name="Номер слайда 21"/>
          <p:cNvSpPr>
            <a:spLocks noGrp="1"/>
          </p:cNvSpPr>
          <p:nvPr userDrawn="1"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1474" y="365125"/>
            <a:ext cx="11172825" cy="387798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371474" y="1044575"/>
            <a:ext cx="11449051" cy="4351338"/>
          </a:xfrm>
        </p:spPr>
        <p:txBody>
          <a:bodyPr lIns="0" tIns="0" rIns="0" bIns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>
            <a:lvl1pPr>
              <a:defRPr sz="1400" b="1"/>
            </a:lvl1pPr>
          </a:lstStyle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 bwMode="auto">
          <a:xfrm>
            <a:off x="0" y="-4803"/>
            <a:ext cx="12192000" cy="6867606"/>
            <a:chOff x="883400" y="0"/>
            <a:chExt cx="12192000" cy="6867606"/>
          </a:xfrm>
        </p:grpSpPr>
        <p:sp>
          <p:nvSpPr>
            <p:cNvPr id="10" name="Скругленный прямоугольник 9"/>
            <p:cNvSpPr/>
            <p:nvPr userDrawn="1"/>
          </p:nvSpPr>
          <p:spPr bwMode="auto">
            <a:xfrm>
              <a:off x="883400" y="0"/>
              <a:ext cx="12192000" cy="68676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 bwMode="auto">
            <a:xfrm>
              <a:off x="883400" y="0"/>
              <a:ext cx="12192000" cy="6867606"/>
            </a:xfrm>
            <a:prstGeom prst="roundRect">
              <a:avLst>
                <a:gd name="adj" fmla="val 7497"/>
              </a:avLst>
            </a:prstGeom>
            <a:solidFill>
              <a:srgbClr val="2DB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/>
            <a:stretch/>
          </p:blipFill>
          <p:spPr bwMode="auto"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 bwMode="auto">
          <a:xfrm>
            <a:off x="371475" y="3316245"/>
            <a:ext cx="11449049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800" i="1">
              <a:solidFill>
                <a:schemeClr val="bg1"/>
              </a:solidFill>
              <a:latin typeface="PT Serif"/>
              <a:ea typeface="PT Serif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724760" y="4012074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 bwMode="auto">
          <a:xfrm>
            <a:off x="724760" y="4935146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3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 bwMode="auto">
          <a:xfrm>
            <a:off x="0" y="-4803"/>
            <a:ext cx="12192000" cy="6867606"/>
            <a:chOff x="883400" y="0"/>
            <a:chExt cx="12192000" cy="6867606"/>
          </a:xfrm>
        </p:grpSpPr>
        <p:sp>
          <p:nvSpPr>
            <p:cNvPr id="10" name="Скругленный прямоугольник 9"/>
            <p:cNvSpPr/>
            <p:nvPr userDrawn="1"/>
          </p:nvSpPr>
          <p:spPr bwMode="auto">
            <a:xfrm>
              <a:off x="883400" y="0"/>
              <a:ext cx="12192000" cy="68676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 bwMode="auto">
            <a:xfrm>
              <a:off x="883400" y="0"/>
              <a:ext cx="12192000" cy="6867606"/>
            </a:xfrm>
            <a:prstGeom prst="roundRect">
              <a:avLst>
                <a:gd name="adj" fmla="val 7497"/>
              </a:avLst>
            </a:prstGeom>
            <a:solidFill>
              <a:srgbClr val="428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/>
            <a:stretch/>
          </p:blipFill>
          <p:spPr bwMode="auto"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 bwMode="auto">
          <a:xfrm>
            <a:off x="371475" y="3321049"/>
            <a:ext cx="11449049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800" i="1">
              <a:solidFill>
                <a:schemeClr val="bg1"/>
              </a:solidFill>
              <a:latin typeface="PT Serif"/>
              <a:ea typeface="PT Serif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 bwMode="auto"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 bwMode="auto"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i="0">
                <a:solidFill>
                  <a:schemeClr val="bg1"/>
                </a:solidFill>
                <a:latin typeface="Mulish"/>
                <a:ea typeface="PT Serif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2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 bwMode="auto">
          <a:xfrm>
            <a:off x="0" y="-4803"/>
            <a:ext cx="12192000" cy="6867606"/>
            <a:chOff x="0" y="-2401"/>
            <a:chExt cx="12192000" cy="6867606"/>
          </a:xfrm>
        </p:grpSpPr>
        <p:sp>
          <p:nvSpPr>
            <p:cNvPr id="10" name="Скругленный прямоугольник 9"/>
            <p:cNvSpPr/>
            <p:nvPr userDrawn="1"/>
          </p:nvSpPr>
          <p:spPr bwMode="auto">
            <a:xfrm>
              <a:off x="0" y="-2401"/>
              <a:ext cx="12192000" cy="68676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 bwMode="auto">
            <a:xfrm>
              <a:off x="0" y="-2401"/>
              <a:ext cx="12192000" cy="6867606"/>
            </a:xfrm>
            <a:prstGeom prst="roundRect">
              <a:avLst>
                <a:gd name="adj" fmla="val 7497"/>
              </a:avLst>
            </a:prstGeom>
            <a:solidFill>
              <a:srgbClr val="9477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/>
            <a:stretch/>
          </p:blipFill>
          <p:spPr bwMode="auto">
            <a:xfrm>
              <a:off x="373755" y="335891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 bwMode="auto">
          <a:xfrm>
            <a:off x="371475" y="3321049"/>
            <a:ext cx="11449049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800" i="1">
              <a:solidFill>
                <a:schemeClr val="bg1"/>
              </a:solidFill>
              <a:latin typeface="PT Serif"/>
              <a:ea typeface="PT Serif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 bwMode="auto"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 bwMode="auto"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 userDrawn="1"/>
        </p:nvSpPr>
        <p:spPr bwMode="auto"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/>
          </a:p>
        </p:txBody>
      </p:sp>
      <p:sp>
        <p:nvSpPr>
          <p:cNvPr id="11" name="Скругленный прямоугольник 10"/>
          <p:cNvSpPr/>
          <p:nvPr userDrawn="1"/>
        </p:nvSpPr>
        <p:spPr bwMode="auto">
          <a:xfrm>
            <a:off x="-600" y="0"/>
            <a:ext cx="12193200" cy="6858000"/>
          </a:xfrm>
          <a:prstGeom prst="roundRect">
            <a:avLst>
              <a:gd name="adj" fmla="val 74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1475" y="365125"/>
            <a:ext cx="10515600" cy="3877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4"/>
          </p:nvPr>
        </p:nvSpPr>
        <p:spPr bwMode="auto">
          <a:xfrm>
            <a:off x="11544300" y="0"/>
            <a:ext cx="647700" cy="5890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00" b="1">
                <a:solidFill>
                  <a:schemeClr val="tx1"/>
                </a:solidFill>
                <a:latin typeface="Mulish"/>
              </a:defRPr>
            </a:lvl1pPr>
          </a:lstStyle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2800" b="1">
          <a:solidFill>
            <a:schemeClr val="tx1"/>
          </a:solidFill>
          <a:latin typeface="Mulish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Mulish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Mulish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Mulish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Mulish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Mulish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microsoft.com/office/2007/relationships/hdphoto" Target="../media/hdphoto2.wdp"/><Relationship Id="rId7" Type="http://schemas.openxmlformats.org/officeDocument/2006/relationships/image" Target="../media/image20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0" y="3661215"/>
            <a:ext cx="12191999" cy="2243691"/>
          </a:xfrm>
        </p:spPr>
        <p:txBody>
          <a:bodyPr/>
          <a:lstStyle/>
          <a:p>
            <a:pPr algn="ctr">
              <a:defRPr/>
            </a:pPr>
            <a:r>
              <a:rPr lang="ru-RU" sz="5400" dirty="0"/>
              <a:t>Занятия </a:t>
            </a:r>
            <a:r>
              <a:rPr lang="ru-RU" sz="5400" dirty="0" smtClean="0"/>
              <a:t>с региональным компонентом</a:t>
            </a:r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/>
              <a:t>«Зауралье – мои горизонты»</a:t>
            </a: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1654626" y="273410"/>
            <a:ext cx="2471045" cy="106560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>
                <a:solidFill>
                  <a:srgbClr val="4285F4"/>
                </a:solidFill>
                <a:latin typeface="Mulish"/>
              </a:rPr>
              <a:t>Единая модель профориентации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tretch/>
        </p:blipFill>
        <p:spPr bwMode="auto">
          <a:xfrm>
            <a:off x="10492399" y="103517"/>
            <a:ext cx="1229895" cy="127670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Цветок крупным планом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xmlns="" id="{1583F255-AF13-4756-96C9-236AB3183B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 l="12" r="12"/>
          <a:stretch>
            <a:fillRect/>
          </a:stretch>
        </p:blipFill>
        <p:spPr>
          <a:xfrm>
            <a:off x="173428" y="86714"/>
            <a:ext cx="12018572" cy="668457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843752" y="2404522"/>
            <a:ext cx="6504495" cy="18613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Тема 7. Сельское хозяйство</a:t>
            </a:r>
            <a:br>
              <a:rPr lang="ru-RU" sz="28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агропромышленный</a:t>
            </a:r>
            <a:br>
              <a:rPr lang="ru-RU" sz="28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комплекс Курганской области</a:t>
            </a:r>
            <a:endParaRPr lang="en-US" sz="2800" b="1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Высокотехнологичное </a:t>
            </a:r>
            <a: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сельское </a:t>
            </a:r>
            <a:r>
              <a:rPr lang="ru-RU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хозяйство</a:t>
            </a:r>
            <a:endParaRPr lang="ru-RU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ackgroundRemoval t="0" b="100000" l="0" r="100000">
                        <a14:foregroundMark x1="85600" y1="69000" x2="85600" y2="69000"/>
                        <a14:foregroundMark x1="62000" y1="23333" x2="62000" y2="23333"/>
                        <a14:foregroundMark x1="89800" y1="38000" x2="89800" y2="38000"/>
                        <a14:foregroundMark x1="29000" y1="26000" x2="29000" y2="26000"/>
                        <a14:foregroundMark x1="56100" y1="65667" x2="56100" y2="65667"/>
                        <a14:foregroundMark x1="59000" y1="63667" x2="59000" y2="63667"/>
                        <a14:backgroundMark x1="40000" y1="60500" x2="40000" y2="60500"/>
                        <a14:backgroundMark x1="58400" y1="64000" x2="58400" y2="64000"/>
                        <a14:backgroundMark x1="60300" y1="38833" x2="60300" y2="38833"/>
                        <a14:backgroundMark x1="59900" y1="46167" x2="59900" y2="46167"/>
                        <a14:backgroundMark x1="57200" y1="47167" x2="57200" y2="47167"/>
                        <a14:backgroundMark x1="54300" y1="44833" x2="54300" y2="44833"/>
                        <a14:backgroundMark x1="52800" y1="67000" x2="52800" y2="67000"/>
                        <a14:backgroundMark x1="56100" y1="65000" x2="56100" y2="65000"/>
                        <a14:backgroundMark x1="55800" y1="65000" x2="55800" y2="65000"/>
                        <a14:backgroundMark x1="56500" y1="64333" x2="56500" y2="64333"/>
                        <a14:backgroundMark x1="58300" y1="63167" x2="58300" y2="63167"/>
                        <a14:backgroundMark x1="58700" y1="62833" x2="58700" y2="62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527" y="4265830"/>
            <a:ext cx="4175760" cy="25054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06" y="240749"/>
            <a:ext cx="3323449" cy="1869440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294261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">
                    <a14:imgEffect>
                      <a14:backgroundRemoval t="0" b="100000" l="0" r="100000">
                        <a14:foregroundMark x1="85600" y1="69000" x2="85600" y2="69000"/>
                        <a14:foregroundMark x1="62000" y1="23333" x2="62000" y2="23333"/>
                        <a14:foregroundMark x1="89800" y1="38000" x2="89800" y2="38000"/>
                        <a14:foregroundMark x1="29000" y1="26000" x2="29000" y2="26000"/>
                        <a14:foregroundMark x1="56100" y1="65667" x2="56100" y2="65667"/>
                        <a14:foregroundMark x1="59000" y1="63667" x2="59000" y2="63667"/>
                        <a14:backgroundMark x1="40000" y1="60500" x2="40000" y2="60500"/>
                        <a14:backgroundMark x1="58400" y1="64000" x2="58400" y2="64000"/>
                        <a14:backgroundMark x1="60300" y1="38833" x2="60300" y2="38833"/>
                        <a14:backgroundMark x1="59900" y1="46167" x2="59900" y2="46167"/>
                        <a14:backgroundMark x1="57200" y1="47167" x2="57200" y2="47167"/>
                        <a14:backgroundMark x1="54300" y1="44833" x2="54300" y2="44833"/>
                        <a14:backgroundMark x1="52800" y1="67000" x2="52800" y2="67000"/>
                        <a14:backgroundMark x1="56100" y1="65000" x2="56100" y2="65000"/>
                        <a14:backgroundMark x1="55800" y1="65000" x2="55800" y2="65000"/>
                        <a14:backgroundMark x1="56500" y1="64333" x2="56500" y2="64333"/>
                        <a14:backgroundMark x1="58300" y1="63167" x2="58300" y2="63167"/>
                        <a14:backgroundMark x1="58700" y1="62833" x2="58700" y2="62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527" y="4265830"/>
            <a:ext cx="4175760" cy="25054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06" y="240749"/>
            <a:ext cx="3323449" cy="186944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026" name="Picture 2" descr="https://agrarnayanauka.ru/wp-content/uploads/image-90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236315"/>
            <a:ext cx="7304768" cy="4621685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 t="11298" r="83333" b="71093"/>
          <a:stretch>
            <a:fillRect/>
          </a:stretch>
        </p:blipFill>
        <p:spPr bwMode="auto">
          <a:xfrm>
            <a:off x="6037943" y="0"/>
            <a:ext cx="6154057" cy="3657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94261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5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8908"/>
            <a:ext cx="10515600" cy="132556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Цифры успеха Курганской области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2048" y="1477865"/>
            <a:ext cx="10926502" cy="48311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Рост производства сельхозпродукции по отношению к прошлому году составил 110%, в том числе по растениеводству – 116%.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Рост посевных площадей под зернобобовыми к прошлому году – 109%, под техническими культурами – 122%, под кормовыми – 103%.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Введено в оборот более 50 тыс. га заброшенных сельхозземель, </a:t>
            </a:r>
            <a:r>
              <a:rPr lang="ru-RU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культуртехнические</a:t>
            </a: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работы проведены на площади 12 тыс. га.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Отмечается рост по производству колбасных изделий, мясных полуфабрикатов, мясных консервов и мяса птицы.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Растёт уровень оплаты труда работников агропромышленного комплекса: в январе-сентябре 2025 года среднемесячная заработная плата составила 117% к аналогичному периоду прошлого года.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 реализацию региональных программ развития АПК и сельских территорий в 2025 году направлено порядка 1,1 млрд рублей бюджетных средств.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Фермерам выдано более 30 грантов на сумму 170 млн рублей, а товаропроизводителям предоставлено более 5 млрд рублей льготных заёмных средств.</a:t>
            </a:r>
          </a:p>
        </p:txBody>
      </p:sp>
    </p:spTree>
    <p:extLst>
      <p:ext uri="{BB962C8B-B14F-4D97-AF65-F5344CB8AC3E}">
        <p14:creationId xmlns="" xmlns:p14="http://schemas.microsoft.com/office/powerpoint/2010/main" val="120336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804" b="7021"/>
          <a:stretch/>
        </p:blipFill>
        <p:spPr>
          <a:xfrm>
            <a:off x="0" y="-46299"/>
            <a:ext cx="12192000" cy="6933236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err="1">
                <a:latin typeface="Verdana" panose="020B0604030504040204" pitchFamily="34" charset="0"/>
                <a:ea typeface="Verdana" panose="020B0604030504040204" pitchFamily="34" charset="0"/>
              </a:rPr>
              <a:t>Агродроны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: взгляд сверху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6688" y="4039566"/>
            <a:ext cx="6863787" cy="25695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anose="020B0604020202020204" pitchFamily="34" charset="0"/>
              <a:buChar char="•"/>
            </a:pPr>
            <a:r>
              <a:rPr lang="ru-RU" b="1" i="0" dirty="0" smtClean="0">
                <a:solidFill>
                  <a:srgbClr val="0F111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Точное земледелие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 — использование данных со спутников и </a:t>
            </a:r>
            <a:r>
              <a:rPr lang="ru-RU" b="0" i="0" dirty="0" err="1" smtClean="0">
                <a:solidFill>
                  <a:srgbClr val="0F111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дронов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для управления каждым участком поля</a:t>
            </a:r>
            <a:endParaRPr lang="en-US" b="0" i="0" dirty="0" smtClean="0">
              <a:solidFill>
                <a:srgbClr val="0F1115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b="0" i="0" dirty="0" smtClean="0">
              <a:solidFill>
                <a:srgbClr val="0F1115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1" i="0" dirty="0" smtClean="0">
                <a:solidFill>
                  <a:srgbClr val="0F111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Автоматизация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 — автопилоты на тракторах и</a:t>
            </a:r>
            <a:r>
              <a:rPr lang="en-US" b="0" i="0" dirty="0" smtClean="0">
                <a:solidFill>
                  <a:srgbClr val="0F111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комбайнах</a:t>
            </a:r>
            <a:endParaRPr lang="en-US" b="0" i="0" dirty="0" smtClean="0">
              <a:solidFill>
                <a:srgbClr val="0F1115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ru-RU" b="0" i="0" dirty="0" smtClean="0">
              <a:solidFill>
                <a:srgbClr val="0F1115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b="1" i="0" dirty="0" err="1" smtClean="0">
                <a:solidFill>
                  <a:srgbClr val="0F111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Цифровизация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 — все данные о полях, урожае и </a:t>
            </a:r>
            <a:r>
              <a:rPr lang="en-US" b="0" i="0" dirty="0" smtClean="0">
                <a:solidFill>
                  <a:srgbClr val="0F111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b="0" i="0" dirty="0" smtClean="0">
                <a:solidFill>
                  <a:srgbClr val="0F1115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технике в единой системе</a:t>
            </a:r>
            <a:endParaRPr lang="ru-RU" b="0" i="0" dirty="0">
              <a:solidFill>
                <a:srgbClr val="0F1115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300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355" y="-911013"/>
            <a:ext cx="7439660" cy="49597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8845" y="-944880"/>
            <a:ext cx="7346200" cy="41440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461" y="2841220"/>
            <a:ext cx="7274995" cy="40167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563" y="3999825"/>
            <a:ext cx="7145438" cy="28581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64106" y="1886740"/>
            <a:ext cx="6863787" cy="3084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Мониторинг состояния посевов с воздуха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Картографирование полей и создание 3D-моделей рельефа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Выявление участков с болезнями растений или недостатком влаги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Сокращение расхода удобрений и средств защиты </a:t>
            </a:r>
            <a:r>
              <a:rPr lang="ru-RU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растений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Быстрое обследование больших площадей (до 1000 га в день)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Создание точных карт полей для планирования посевной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Обнаружение проблем на ранних стадиях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Экономия: расход удобрений снижается до 30</a:t>
            </a:r>
            <a:r>
              <a:rPr lang="ru-RU" sz="1600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%</a:t>
            </a:r>
            <a:endParaRPr lang="ru-RU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6784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7" y="1047750"/>
            <a:ext cx="11363325" cy="4762500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9455085" y="4345757"/>
            <a:ext cx="2450969" cy="1904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Умная ферма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2483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BEBA8EAE-BF5A-486C-A8C5-ECC9F3942E4B}">
                <a14:imgProps xmlns="" xmlns:a14="http://schemas.microsoft.com/office/drawing/2010/main">
                  <a14:imgLayer r:embed="rId3"/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812" b="7029"/>
          <a:stretch/>
        </p:blipFill>
        <p:spPr>
          <a:xfrm>
            <a:off x="0" y="-31831"/>
            <a:ext cx="12192000" cy="6921661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904" y="365125"/>
            <a:ext cx="11172825" cy="38779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Где учат специалистов АПК и сельского хозяйства?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2143" y="992038"/>
            <a:ext cx="6409427" cy="565030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936" y="1363752"/>
            <a:ext cx="5978107" cy="3993251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 err="1" smtClean="0">
                <a:latin typeface="+mn-lt"/>
              </a:rPr>
              <a:t>Куртамышский</a:t>
            </a:r>
            <a:r>
              <a:rPr lang="ru-RU" sz="4800" b="1" dirty="0" smtClean="0">
                <a:latin typeface="+mn-lt"/>
              </a:rPr>
              <a:t> сельскохозяйственный техникум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dirty="0" smtClean="0">
                <a:latin typeface="+mn-lt"/>
              </a:rPr>
              <a:t>Это филиал Курганского государственного университета. Здесь можно обучаться по таким направлениям, как: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dirty="0" smtClean="0">
                <a:latin typeface="+mn-lt"/>
              </a:rPr>
              <a:t>Лесное и лесопарковое хозяйство (срок обучения — 3 года 10 месяцев, форма — очная, есть бюджетные места).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dirty="0" smtClean="0">
                <a:latin typeface="+mn-lt"/>
              </a:rPr>
              <a:t>Электротехнические системы в агропромышленном комплексе (АПК) (также есть бюджетные места).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ru-RU" sz="4800" dirty="0" smtClean="0">
              <a:latin typeface="+mn-lt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 err="1" smtClean="0">
                <a:latin typeface="+mn-lt"/>
              </a:rPr>
              <a:t>Альменевский</a:t>
            </a:r>
            <a:r>
              <a:rPr lang="ru-RU" sz="4800" b="1" dirty="0" smtClean="0">
                <a:latin typeface="+mn-lt"/>
              </a:rPr>
              <a:t> аграрно-технологический техникум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dirty="0" smtClean="0">
                <a:latin typeface="+mn-lt"/>
              </a:rPr>
              <a:t>Техникум находится в селе Альменево. Здесь доступна специальность «Мастер садово-паркового и ландшафтного строительства». 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ru-RU" sz="4800" dirty="0" smtClean="0">
              <a:latin typeface="+mn-lt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 err="1" smtClean="0">
                <a:latin typeface="+mn-lt"/>
              </a:rPr>
              <a:t>Петуховский</a:t>
            </a:r>
            <a:r>
              <a:rPr lang="ru-RU" sz="4800" b="1" dirty="0" smtClean="0">
                <a:latin typeface="+mn-lt"/>
              </a:rPr>
              <a:t> техникум механизации и электрификации сельского хозяйства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dirty="0" smtClean="0">
                <a:latin typeface="+mn-lt"/>
              </a:rPr>
              <a:t>В этом техникуме также можно получить образование по направлениям, связанным с сельским хозяйством. 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dirty="0" smtClean="0">
                <a:latin typeface="+mn-lt"/>
              </a:rPr>
              <a:t> 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b="1" dirty="0" smtClean="0">
                <a:latin typeface="+mn-lt"/>
              </a:rPr>
              <a:t>Курганский технологический колледж имени Н.Я. Анфиногенова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dirty="0" smtClean="0">
                <a:latin typeface="+mn-lt"/>
              </a:rPr>
              <a:t>В филиале колледжа в селе также есть программы обучения по сельскохозяйственным специальностям. 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dirty="0" smtClean="0">
                <a:latin typeface="+mn-lt"/>
              </a:rPr>
              <a:t> 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4800" dirty="0" smtClean="0">
                <a:latin typeface="+mn-lt"/>
              </a:rPr>
              <a:t>В регионе есть несколько других учебных заведений, где можно получить среднее профессиональное образование по сельскохозяйственным специальностям: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4800" b="1" dirty="0" err="1" smtClean="0">
                <a:latin typeface="+mn-lt"/>
              </a:rPr>
              <a:t>Мишкинский</a:t>
            </a:r>
            <a:r>
              <a:rPr lang="ru-RU" sz="4800" b="1" dirty="0" smtClean="0">
                <a:latin typeface="+mn-lt"/>
              </a:rPr>
              <a:t> профессионально-педагогический колледж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4800" b="1" dirty="0" err="1" smtClean="0">
                <a:latin typeface="+mn-lt"/>
              </a:rPr>
              <a:t>Шадринский</a:t>
            </a:r>
            <a:r>
              <a:rPr lang="ru-RU" sz="4800" b="1" dirty="0" smtClean="0">
                <a:latin typeface="+mn-lt"/>
              </a:rPr>
              <a:t> политехнический колледж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4800" b="1" dirty="0" err="1" smtClean="0">
                <a:latin typeface="+mn-lt"/>
              </a:rPr>
              <a:t>Кособродский</a:t>
            </a:r>
            <a:r>
              <a:rPr lang="ru-RU" sz="4800" b="1" dirty="0" smtClean="0">
                <a:latin typeface="+mn-lt"/>
              </a:rPr>
              <a:t> профессиональный колледж</a:t>
            </a:r>
          </a:p>
          <a:p>
            <a:pPr lvl="0">
              <a:lnSpc>
                <a:spcPct val="120000"/>
              </a:lnSpc>
              <a:spcBef>
                <a:spcPts val="0"/>
              </a:spcBef>
            </a:pPr>
            <a:r>
              <a:rPr lang="ru-RU" sz="4800" b="1" dirty="0" err="1" smtClean="0">
                <a:latin typeface="+mn-lt"/>
              </a:rPr>
              <a:t>Шмаковский</a:t>
            </a:r>
            <a:r>
              <a:rPr lang="ru-RU" sz="4800" b="1" dirty="0" smtClean="0">
                <a:latin typeface="+mn-lt"/>
              </a:rPr>
              <a:t> филиал Курганского технологического колледжа имени Героя Советского Союза Н.Я. Анфиногенова</a:t>
            </a:r>
          </a:p>
          <a:p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33713" y="1647646"/>
            <a:ext cx="1716657" cy="1716657"/>
          </a:xfrm>
          <a:prstGeom prst="rect">
            <a:avLst/>
          </a:prstGeom>
          <a:noFill/>
        </p:spPr>
      </p:pic>
      <p:pic>
        <p:nvPicPr>
          <p:cNvPr id="9220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83283" y="2903784"/>
            <a:ext cx="1158283" cy="1156021"/>
          </a:xfrm>
          <a:prstGeom prst="rect">
            <a:avLst/>
          </a:prstGeom>
          <a:noFill/>
        </p:spPr>
      </p:pic>
      <p:pic>
        <p:nvPicPr>
          <p:cNvPr id="9222" name="Picture 6" descr="Picture backgrou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0094" y="4175185"/>
            <a:ext cx="1052423" cy="1052423"/>
          </a:xfrm>
          <a:prstGeom prst="rect">
            <a:avLst/>
          </a:prstGeom>
          <a:noFill/>
        </p:spPr>
      </p:pic>
      <p:pic>
        <p:nvPicPr>
          <p:cNvPr id="9224" name="Picture 8" descr="Picture backgroun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67409" y="4843733"/>
            <a:ext cx="1117120" cy="1117120"/>
          </a:xfrm>
          <a:prstGeom prst="rect">
            <a:avLst/>
          </a:prstGeom>
          <a:noFill/>
        </p:spPr>
      </p:pic>
      <p:pic>
        <p:nvPicPr>
          <p:cNvPr id="9226" name="Picture 10" descr="Picture backgroun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129679" y="3858254"/>
            <a:ext cx="1201417" cy="10415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82768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BEBA8EAE-BF5A-486C-A8C5-ECC9F3942E4B}">
                <a14:imgProps xmlns="" xmlns:a14="http://schemas.microsoft.com/office/drawing/2010/main">
                  <a14:imgLayer r:embed="rId3"/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812" b="7029"/>
          <a:stretch/>
        </p:blipFill>
        <p:spPr>
          <a:xfrm>
            <a:off x="0" y="-31831"/>
            <a:ext cx="12192000" cy="6921661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  <a:outerShdw blurRad="50800" dist="50800" dir="5400000" sx="1000" sy="1000" algn="ctr" rotWithShape="0">
              <a:srgbClr val="000000"/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Ключевые предприятия АПК Курганской области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43" y="1553030"/>
            <a:ext cx="11567886" cy="5304970"/>
          </a:xfrm>
        </p:spPr>
        <p:txBody>
          <a:bodyPr numCol="2">
            <a:normAutofit fontScale="85000" lnSpcReduction="20000"/>
          </a:bodyPr>
          <a:lstStyle/>
          <a:p>
            <a:pPr>
              <a:buNone/>
            </a:pPr>
            <a:r>
              <a:rPr lang="ru-RU" b="1" i="1" dirty="0" smtClean="0"/>
              <a:t>Растениеводство</a:t>
            </a:r>
          </a:p>
          <a:p>
            <a:r>
              <a:rPr lang="ru-RU" b="1" dirty="0" smtClean="0"/>
              <a:t>ООО «Агрокомплекс «</a:t>
            </a:r>
            <a:r>
              <a:rPr lang="ru-RU" b="1" dirty="0" err="1" smtClean="0"/>
              <a:t>Кургансемена</a:t>
            </a:r>
            <a:r>
              <a:rPr lang="ru-RU" b="1" dirty="0" smtClean="0"/>
              <a:t>»»</a:t>
            </a:r>
            <a:r>
              <a:rPr lang="ru-RU" dirty="0" smtClean="0"/>
              <a:t> </a:t>
            </a:r>
          </a:p>
          <a:p>
            <a:pPr>
              <a:buNone/>
            </a:pPr>
            <a:r>
              <a:rPr lang="ru-RU" b="1" i="1" dirty="0" smtClean="0"/>
              <a:t>Животноводство</a:t>
            </a:r>
          </a:p>
          <a:p>
            <a:r>
              <a:rPr lang="ru-RU" b="1" dirty="0" smtClean="0"/>
              <a:t>Агрофирма «</a:t>
            </a:r>
            <a:r>
              <a:rPr lang="ru-RU" b="1" dirty="0" err="1" smtClean="0"/>
              <a:t>Боровская</a:t>
            </a:r>
            <a:r>
              <a:rPr lang="ru-RU" b="1" dirty="0" smtClean="0"/>
              <a:t>»</a:t>
            </a:r>
            <a:endParaRPr lang="ru-RU" dirty="0" smtClean="0"/>
          </a:p>
          <a:p>
            <a:r>
              <a:rPr lang="ru-RU" b="1" dirty="0" smtClean="0"/>
              <a:t>Агрофирма «Русское поле»</a:t>
            </a:r>
            <a:r>
              <a:rPr lang="ru-RU" dirty="0" smtClean="0"/>
              <a:t> </a:t>
            </a:r>
          </a:p>
          <a:p>
            <a:r>
              <a:rPr lang="ru-RU" b="1" dirty="0" smtClean="0"/>
              <a:t>ООО «Зауральский бекон»</a:t>
            </a:r>
            <a:endParaRPr lang="ru-RU" dirty="0" smtClean="0"/>
          </a:p>
          <a:p>
            <a:r>
              <a:rPr lang="ru-RU" b="1" dirty="0" smtClean="0"/>
              <a:t>ООО «Гусеводческий комплекс «</a:t>
            </a:r>
            <a:r>
              <a:rPr lang="ru-RU" b="1" dirty="0" err="1" smtClean="0"/>
              <a:t>Чернавское</a:t>
            </a:r>
            <a:r>
              <a:rPr lang="ru-RU" b="1" dirty="0" smtClean="0"/>
              <a:t>»»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Молочное производство</a:t>
            </a:r>
          </a:p>
          <a:p>
            <a:r>
              <a:rPr lang="ru-RU" b="1" dirty="0" smtClean="0"/>
              <a:t>Молочный комбинат «</a:t>
            </a:r>
            <a:r>
              <a:rPr lang="ru-RU" b="1" dirty="0" err="1" smtClean="0"/>
              <a:t>Шадринский</a:t>
            </a:r>
            <a:r>
              <a:rPr lang="ru-RU" b="1" dirty="0" smtClean="0"/>
              <a:t>»</a:t>
            </a:r>
            <a:r>
              <a:rPr lang="ru-RU" dirty="0" smtClean="0"/>
              <a:t> </a:t>
            </a:r>
          </a:p>
          <a:p>
            <a:r>
              <a:rPr lang="ru-RU" b="1" dirty="0" smtClean="0"/>
              <a:t>ООО «Молоко Зауралья»</a:t>
            </a:r>
            <a:r>
              <a:rPr lang="ru-RU" dirty="0" smtClean="0"/>
              <a:t> </a:t>
            </a:r>
          </a:p>
          <a:p>
            <a:r>
              <a:rPr lang="ru-RU" b="1" dirty="0" smtClean="0"/>
              <a:t>ООО «</a:t>
            </a:r>
            <a:r>
              <a:rPr lang="ru-RU" b="1" dirty="0" err="1" smtClean="0"/>
              <a:t>Юргамышское</a:t>
            </a:r>
            <a:r>
              <a:rPr lang="ru-RU" b="1" dirty="0" smtClean="0"/>
              <a:t> молоко»</a:t>
            </a:r>
            <a:r>
              <a:rPr lang="ru-RU" dirty="0" smtClean="0"/>
              <a:t> </a:t>
            </a:r>
          </a:p>
          <a:p>
            <a:pPr>
              <a:buNone/>
            </a:pPr>
            <a:endParaRPr lang="ru-RU" b="1" i="1" dirty="0" smtClean="0"/>
          </a:p>
          <a:p>
            <a:pPr>
              <a:buNone/>
            </a:pPr>
            <a:r>
              <a:rPr lang="ru-RU" b="1" i="1" dirty="0" smtClean="0"/>
              <a:t>Рыбоводство</a:t>
            </a:r>
          </a:p>
          <a:p>
            <a:r>
              <a:rPr lang="ru-RU" b="1" dirty="0" smtClean="0"/>
              <a:t>ООО «Частоозерское рыбопромышленное хозяйство»</a:t>
            </a:r>
            <a:r>
              <a:rPr lang="ru-RU" dirty="0" smtClean="0"/>
              <a:t> </a:t>
            </a:r>
          </a:p>
          <a:p>
            <a:pPr>
              <a:buNone/>
            </a:pPr>
            <a:r>
              <a:rPr lang="ru-RU" b="1" i="1" dirty="0" smtClean="0"/>
              <a:t>Пищевая и перерабатывающая промышленность</a:t>
            </a:r>
          </a:p>
          <a:p>
            <a:r>
              <a:rPr lang="ru-RU" b="1" dirty="0" smtClean="0"/>
              <a:t>Мясокомбинат «Велес»</a:t>
            </a:r>
            <a:r>
              <a:rPr lang="ru-RU" dirty="0" smtClean="0"/>
              <a:t> </a:t>
            </a:r>
          </a:p>
          <a:p>
            <a:r>
              <a:rPr lang="ru-RU" b="1" dirty="0" smtClean="0"/>
              <a:t>Курганский мясокомбинат</a:t>
            </a:r>
            <a:r>
              <a:rPr lang="ru-RU" dirty="0" smtClean="0"/>
              <a:t> </a:t>
            </a:r>
          </a:p>
          <a:p>
            <a:r>
              <a:rPr lang="ru-RU" b="1" dirty="0" err="1" smtClean="0"/>
              <a:t>Хлебокомбинат</a:t>
            </a:r>
            <a:r>
              <a:rPr lang="ru-RU" b="1" dirty="0" smtClean="0"/>
              <a:t> №1</a:t>
            </a:r>
            <a:r>
              <a:rPr lang="ru-RU" dirty="0" smtClean="0"/>
              <a:t> (г. Курган)</a:t>
            </a:r>
          </a:p>
          <a:p>
            <a:r>
              <a:rPr lang="ru-RU" b="1" dirty="0" smtClean="0"/>
              <a:t>Кондитерская фабрика «</a:t>
            </a:r>
            <a:r>
              <a:rPr lang="ru-RU" b="1" dirty="0" err="1" smtClean="0"/>
              <a:t>Сдобушка</a:t>
            </a:r>
            <a:r>
              <a:rPr lang="ru-RU" b="1" dirty="0" smtClean="0"/>
              <a:t>»</a:t>
            </a:r>
            <a:r>
              <a:rPr lang="ru-RU" dirty="0" smtClean="0"/>
              <a:t> — </a:t>
            </a:r>
          </a:p>
          <a:p>
            <a:r>
              <a:rPr lang="ru-RU" b="1" dirty="0" smtClean="0"/>
              <a:t>Кондитерская фабрика «</a:t>
            </a:r>
            <a:r>
              <a:rPr lang="ru-RU" b="1" dirty="0" err="1" smtClean="0"/>
              <a:t>Slakon</a:t>
            </a:r>
            <a:r>
              <a:rPr lang="ru-RU" b="1" dirty="0" smtClean="0"/>
              <a:t>»</a:t>
            </a:r>
            <a:r>
              <a:rPr lang="ru-RU" dirty="0" smtClean="0"/>
              <a:t> (г. Шадринск)</a:t>
            </a:r>
          </a:p>
          <a:p>
            <a:r>
              <a:rPr lang="ru-RU" b="1" dirty="0" smtClean="0"/>
              <a:t>Завод «</a:t>
            </a:r>
            <a:r>
              <a:rPr lang="ru-RU" b="1" dirty="0" err="1" smtClean="0"/>
              <a:t>Фруктолайн</a:t>
            </a:r>
            <a:r>
              <a:rPr lang="ru-RU" b="1" dirty="0" smtClean="0"/>
              <a:t>»</a:t>
            </a:r>
            <a:r>
              <a:rPr lang="ru-RU" dirty="0" smtClean="0"/>
              <a:t> </a:t>
            </a:r>
          </a:p>
          <a:p>
            <a:r>
              <a:rPr lang="ru-RU" b="1" dirty="0" smtClean="0"/>
              <a:t>Компания «Лён Зауралья»</a:t>
            </a:r>
            <a:r>
              <a:rPr lang="ru-RU" dirty="0" smtClean="0"/>
              <a:t> </a:t>
            </a:r>
          </a:p>
          <a:p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768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120" b="5848"/>
          <a:stretch/>
        </p:blipFill>
        <p:spPr>
          <a:xfrm>
            <a:off x="1316530" y="1438867"/>
            <a:ext cx="9558940" cy="573743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0936" y="3735237"/>
            <a:ext cx="11156830" cy="184686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Современный специалист АПК и сельского хозяйства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176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Какой это специалист?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4266235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Этот специалист работает не с сохой, а с кодом. Он пишет программы для </a:t>
            </a:r>
            <a:r>
              <a:rPr lang="ru-RU" dirty="0" err="1">
                <a:latin typeface="Verdana" panose="020B0604030504040204" pitchFamily="34" charset="0"/>
                <a:ea typeface="Verdana" panose="020B0604030504040204" pitchFamily="34" charset="0"/>
              </a:rPr>
              <a:t>дронов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, чтобы те летали по заданным маршрутам и сканировали поля. Кто это?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435" y="1594130"/>
            <a:ext cx="6874251" cy="4582833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193887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814" y="1825625"/>
            <a:ext cx="10994985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Он не выходит в поле, но знает влажность почвы на каждом квадратном метре. Он анализирует данные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со спутников и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dirty="0" err="1" smtClean="0">
                <a:latin typeface="Verdana" panose="020B0604030504040204" pitchFamily="34" charset="0"/>
                <a:ea typeface="Verdana" panose="020B0604030504040204" pitchFamily="34" charset="0"/>
              </a:rPr>
              <a:t>дронов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dirty="0" err="1">
                <a:latin typeface="Verdana" panose="020B0604030504040204" pitchFamily="34" charset="0"/>
                <a:ea typeface="Verdana" panose="020B0604030504040204" pitchFamily="34" charset="0"/>
              </a:rPr>
              <a:t>и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решает,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где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надо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полить,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а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где внести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удобрения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Какой это специалист?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8438" y1="13150" x2="18438" y2="13150"/>
                        <a14:foregroundMark x1="17578" y1="37283" x2="17578" y2="37283"/>
                        <a14:foregroundMark x1="17734" y1="35405" x2="17734" y2="35405"/>
                        <a14:foregroundMark x1="18750" y1="30058" x2="18750" y2="30058"/>
                        <a14:foregroundMark x1="20156" y1="19653" x2="20156" y2="19653"/>
                        <a14:foregroundMark x1="19453" y1="3035" x2="19453" y2="3035"/>
                        <a14:foregroundMark x1="48594" y1="4480" x2="48594" y2="4480"/>
                        <a14:foregroundMark x1="61875" y1="7225" x2="61875" y2="7225"/>
                        <a14:foregroundMark x1="80938" y1="6358" x2="80938" y2="6358"/>
                        <a14:foregroundMark x1="73438" y1="10838" x2="73438" y2="10838"/>
                        <a14:foregroundMark x1="73828" y1="8671" x2="73828" y2="8671"/>
                        <a14:foregroundMark x1="67422" y1="27890" x2="67422" y2="27890"/>
                        <a14:foregroundMark x1="67969" y1="24711" x2="67969" y2="24711"/>
                        <a14:foregroundMark x1="92656" y1="63006" x2="92656" y2="63006"/>
                        <a14:foregroundMark x1="89922" y1="73844" x2="89922" y2="73844"/>
                        <a14:foregroundMark x1="12734" y1="81358" x2="12734" y2="81358"/>
                        <a14:foregroundMark x1="30312" y1="87572" x2="30312" y2="87572"/>
                        <a14:foregroundMark x1="31016" y1="90896" x2="31016" y2="90896"/>
                        <a14:foregroundMark x1="47969" y1="84538" x2="47969" y2="84538"/>
                        <a14:foregroundMark x1="62031" y1="84538" x2="62031" y2="84538"/>
                        <a14:foregroundMark x1="69922" y1="85116" x2="69922" y2="85116"/>
                        <a14:foregroundMark x1="45469" y1="81503" x2="45469" y2="81503"/>
                        <a14:foregroundMark x1="33750" y1="80491" x2="33750" y2="80491"/>
                        <a14:foregroundMark x1="21797" y1="81503" x2="21797" y2="81503"/>
                        <a14:foregroundMark x1="17969" y1="90173" x2="17969" y2="90173"/>
                        <a14:foregroundMark x1="7266" y1="85983" x2="7266" y2="85983"/>
                        <a14:foregroundMark x1="6016" y1="91474" x2="74922" y2="86705"/>
                        <a14:foregroundMark x1="95000" y1="60694" x2="81328" y2="92197"/>
                        <a14:foregroundMark x1="26016" y1="96676" x2="82969" y2="94798"/>
                        <a14:foregroundMark x1="23125" y1="94942" x2="76406" y2="93064"/>
                        <a14:foregroundMark x1="17422" y1="5202" x2="95313" y2="5202"/>
                        <a14:foregroundMark x1="69531" y1="80202" x2="4766" y2="78613"/>
                        <a14:foregroundMark x1="80625" y1="10116" x2="72422" y2="14162"/>
                        <a14:foregroundMark x1="72734" y1="26156" x2="67344" y2="15029"/>
                        <a14:foregroundMark x1="27344" y1="18353" x2="23906" y2="40318"/>
                        <a14:foregroundMark x1="24141" y1="18497" x2="32031" y2="30347"/>
                        <a14:foregroundMark x1="31641" y1="33960" x2="24375" y2="34682"/>
                        <a14:foregroundMark x1="16875" y1="30347" x2="16563" y2="55202"/>
                        <a14:foregroundMark x1="59688" y1="35983" x2="85313" y2="34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147" y="3096882"/>
            <a:ext cx="5723025" cy="30940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2529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12910" y="1825625"/>
            <a:ext cx="3540889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Его работа – это "хирургия" на уровне электроники. Он чинит не двигатель, а "мозги" трактора – навигатор и автопилот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Какой это специалист?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02132"/>
            <a:ext cx="6887843" cy="4598324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="" xmlns:p14="http://schemas.microsoft.com/office/powerpoint/2010/main" val="134801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8750"/>
            <a:ext cx="12192000" cy="40005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640" y="746760"/>
            <a:ext cx="2194560" cy="21945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2093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85970"/>
            <a:ext cx="12667045" cy="760022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Твоё будущее в АПК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Сельское хозяйство Курганской области становится высокотехнологичным</a:t>
            </a:r>
          </a:p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Роботы и </a:t>
            </a:r>
            <a:r>
              <a:rPr lang="ru-RU" dirty="0" err="1">
                <a:latin typeface="Verdana" panose="020B0604030504040204" pitchFamily="34" charset="0"/>
                <a:ea typeface="Verdana" panose="020B0604030504040204" pitchFamily="34" charset="0"/>
              </a:rPr>
              <a:t>дроны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 — реальность, а не фантастика</a:t>
            </a:r>
          </a:p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Востребованы специалисты с техническим и IT-образованием</a:t>
            </a:r>
          </a:p>
          <a:p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Колледж, техникумы и вузы области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 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ждут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будущих инженеров!</a:t>
            </a:r>
          </a:p>
          <a:p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Через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10 лет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уже вы 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будете управлять </a:t>
            </a:r>
            <a:r>
              <a:rPr lang="ru-RU" dirty="0" err="1">
                <a:latin typeface="Verdana" panose="020B0604030504040204" pitchFamily="34" charset="0"/>
                <a:ea typeface="Verdana" panose="020B0604030504040204" pitchFamily="34" charset="0"/>
              </a:rPr>
              <a:t>агроботами</a:t>
            </a:r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 в </a:t>
            </a:r>
            <a:r>
              <a:rPr lang="ru-RU" dirty="0" smtClean="0">
                <a:latin typeface="Verdana" panose="020B0604030504040204" pitchFamily="34" charset="0"/>
                <a:ea typeface="Verdana" panose="020B0604030504040204" pitchFamily="34" charset="0"/>
              </a:rPr>
              <a:t>Зауралье!</a:t>
            </a:r>
            <a:endParaRPr lang="ru-RU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820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/>
        </p:blipFill>
        <p:spPr bwMode="auto">
          <a:xfrm>
            <a:off x="-307910" y="0"/>
            <a:ext cx="5837413" cy="4623264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16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2918706" y="752923"/>
            <a:ext cx="10108272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/>
        </p:blipFill>
        <p:spPr bwMode="auto">
          <a:xfrm>
            <a:off x="5529503" y="-189114"/>
            <a:ext cx="4233838" cy="4447309"/>
          </a:xfrm>
          <a:prstGeom prst="rect">
            <a:avLst/>
          </a:prstGeom>
        </p:spPr>
      </p:pic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371474" y="1044575"/>
            <a:ext cx="11680979" cy="50367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Зауралье </a:t>
            </a:r>
          </a:p>
          <a:p>
            <a:pPr algn="ctr">
              <a:buNone/>
            </a:pPr>
            <a:r>
              <a:rPr lang="ru-RU" sz="6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ждет вас </a:t>
            </a:r>
          </a:p>
          <a:p>
            <a:pPr algn="ctr">
              <a:buNone/>
            </a:pPr>
            <a:r>
              <a:rPr lang="ru-RU" sz="6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на предприятиях агропромышленного комплекса!</a:t>
            </a:r>
            <a:endParaRPr lang="ru-RU" sz="60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m="http://schemas.openxmlformats.org/officeDocument/2006/math" xmlns:w="http://schemas.openxmlformats.org/wordprocessingml/2006/main" xmlns:p14="http://schemas.microsoft.com/office/powerpoint/2010/main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«Билет в будущее»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BE64"/>
      </a:accent1>
      <a:accent2>
        <a:srgbClr val="4285F4"/>
      </a:accent2>
      <a:accent3>
        <a:srgbClr val="9477E6"/>
      </a:accent3>
      <a:accent4>
        <a:srgbClr val="00BBD6"/>
      </a:accent4>
      <a:accent5>
        <a:srgbClr val="F5675A"/>
      </a:accent5>
      <a:accent6>
        <a:srgbClr val="F1F5F9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413</Words>
  <Application>Microsoft Office PowerPoint</Application>
  <DocSecurity>0</DocSecurity>
  <PresentationFormat>Произвольный</PresentationFormat>
  <Paragraphs>87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Mulish</vt:lpstr>
      <vt:lpstr>Verdana</vt:lpstr>
      <vt:lpstr>Calibri</vt:lpstr>
      <vt:lpstr>PT Serif</vt:lpstr>
      <vt:lpstr>Тема Office</vt:lpstr>
      <vt:lpstr>Занятия с региональным компонентом «Зауралье – мои горизонты»</vt:lpstr>
      <vt:lpstr>Слайд 2</vt:lpstr>
      <vt:lpstr>Слайд 3</vt:lpstr>
      <vt:lpstr>Цифры успеха Курганской области</vt:lpstr>
      <vt:lpstr>Слайд 5</vt:lpstr>
      <vt:lpstr>Слайд 6</vt:lpstr>
      <vt:lpstr>Слайд 7</vt:lpstr>
      <vt:lpstr>Где учат специалистов АПК и сельского хозяйства?</vt:lpstr>
      <vt:lpstr>Ключевые предприятия АПК Курганской области</vt:lpstr>
      <vt:lpstr>Современный специалист АПК и сельского хозяйства</vt:lpstr>
      <vt:lpstr>Какой это специалист?</vt:lpstr>
      <vt:lpstr>Какой это специалист?</vt:lpstr>
      <vt:lpstr>Какой это специалист?</vt:lpstr>
      <vt:lpstr>Слайд 14</vt:lpstr>
      <vt:lpstr>Твоё будущее в АПК</vt:lpstr>
      <vt:lpstr>Слайд 16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2</cp:revision>
  <dcterms:created xsi:type="dcterms:W3CDTF">2025-09-09T12:47:31Z</dcterms:created>
  <dcterms:modified xsi:type="dcterms:W3CDTF">2026-09-16T07:04:05Z</dcterms:modified>
  <dc:identifier/>
  <dc:language/>
  <cp:version/>
</cp:coreProperties>
</file>