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embedTrueTypeFonts="1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82" r:id="rId3"/>
    <p:sldId id="311" r:id="rId4"/>
    <p:sldId id="310" r:id="rId5"/>
    <p:sldId id="317" r:id="rId6"/>
    <p:sldId id="312" r:id="rId7"/>
    <p:sldId id="313" r:id="rId8"/>
    <p:sldId id="314" r:id="rId9"/>
    <p:sldId id="315" r:id="rId10"/>
    <p:sldId id="318" r:id="rId11"/>
    <p:sldId id="316" r:id="rId12"/>
    <p:sldId id="283" r:id="rId13"/>
    <p:sldId id="270" r:id="rId14"/>
  </p:sldIdLst>
  <p:sldSz cx="12192000" cy="6858000"/>
  <p:notesSz cx="6858000" cy="9144000"/>
  <p:embeddedFontLst>
    <p:embeddedFont>
      <p:font typeface="Mulish" charset="-52"/>
      <p:regular r:id="rId17"/>
      <p:bold r:id="rId18"/>
      <p:italic r:id="rId19"/>
      <p:boldItalic r:id="rId20"/>
    </p:embeddedFont>
    <p:embeddedFont>
      <p:font typeface="Calibri" pitchFamily="34" charset="0"/>
      <p:regular r:id="rId21"/>
      <p:bold r:id="rId22"/>
      <p:italic r:id="rId23"/>
      <p:boldItalic r:id="rId24"/>
    </p:embeddedFont>
    <p:embeddedFont>
      <p:font typeface="Bahnschrift SemiBold" pitchFamily="34" charset="0"/>
      <p:bold r:id="rId25"/>
    </p:embeddedFont>
    <p:embeddedFont>
      <p:font typeface="PT Serif" charset="-52"/>
      <p:regular r:id="rId26"/>
      <p:bold r:id="rId27"/>
      <p:italic r:id="rId28"/>
      <p:boldItalic r:id="rId29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888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2772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Автор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A38AEA"/>
    <a:srgbClr val="9477E6"/>
    <a:srgbClr val="2E9C58"/>
    <a:srgbClr val="7EC234"/>
    <a:srgbClr val="5D97F5"/>
    <a:srgbClr val="4285F4"/>
    <a:srgbClr val="2C61B9"/>
    <a:srgbClr val="E3EDFE"/>
    <a:srgbClr val="E0F5E8"/>
    <a:srgbClr val="EFEBFB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55" autoAdjust="0"/>
    <p:restoredTop sz="94614" autoAdjust="0"/>
  </p:normalViewPr>
  <p:slideViewPr>
    <p:cSldViewPr snapToGrid="0" showGuides="1">
      <p:cViewPr varScale="1">
        <p:scale>
          <a:sx n="110" d="100"/>
          <a:sy n="110" d="100"/>
        </p:scale>
        <p:origin x="-780" y="-84"/>
      </p:cViewPr>
      <p:guideLst>
        <p:guide orient="horz" pos="1888"/>
        <p:guide orient="horz" pos="2772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3" d="100"/>
          <a:sy n="83" d="100"/>
        </p:scale>
        <p:origin x="3852" y="108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47DA51-5D02-4436-B052-5F42A892B5C2}" type="datetimeFigureOut">
              <a:rPr lang="ru-RU" smtClean="0"/>
              <a:pPr/>
              <a:t>21.09.2026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F73B09-9CFF-4D78-A465-099E209F300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045060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09B4BF-D507-4C5B-AB4A-47216D488B16}" type="datetimeFigureOut">
              <a:rPr lang="ru-RU" smtClean="0"/>
              <a:pPr/>
              <a:t>21.09.2026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DCC600-9BA1-4118-A031-09290371625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756059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DCC600-9BA1-4118-A031-09290371625A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6077181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Группа 19"/>
          <p:cNvGrpSpPr/>
          <p:nvPr userDrawn="1"/>
        </p:nvGrpSpPr>
        <p:grpSpPr>
          <a:xfrm>
            <a:off x="0" y="-4803"/>
            <a:ext cx="12192000" cy="6867607"/>
            <a:chOff x="1798015" y="-4803"/>
            <a:chExt cx="12192000" cy="6867607"/>
          </a:xfrm>
        </p:grpSpPr>
        <p:sp>
          <p:nvSpPr>
            <p:cNvPr id="10" name="Скругленный прямоугольник 9"/>
            <p:cNvSpPr/>
            <p:nvPr userDrawn="1"/>
          </p:nvSpPr>
          <p:spPr>
            <a:xfrm>
              <a:off x="1798015" y="-4803"/>
              <a:ext cx="12192000" cy="6867607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sp>
          <p:nvSpPr>
            <p:cNvPr id="11" name="Скругленный прямоугольник 10"/>
            <p:cNvSpPr/>
            <p:nvPr userDrawn="1"/>
          </p:nvSpPr>
          <p:spPr>
            <a:xfrm>
              <a:off x="1798015" y="-4803"/>
              <a:ext cx="12192000" cy="6867607"/>
            </a:xfrm>
            <a:prstGeom prst="roundRect">
              <a:avLst>
                <a:gd name="adj" fmla="val 7497"/>
              </a:avLst>
            </a:prstGeom>
            <a:gradFill>
              <a:gsLst>
                <a:gs pos="0">
                  <a:srgbClr val="9477E6"/>
                </a:gs>
                <a:gs pos="50000">
                  <a:srgbClr val="4285F4"/>
                </a:gs>
                <a:gs pos="100000">
                  <a:srgbClr val="2DBE64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pic>
          <p:nvPicPr>
            <p:cNvPr id="9" name="Рисунок 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71770" y="333489"/>
              <a:ext cx="11444490" cy="6191022"/>
            </a:xfrm>
            <a:prstGeom prst="rect">
              <a:avLst/>
            </a:prstGeom>
          </p:spPr>
        </p:pic>
      </p:grpSp>
      <p:sp>
        <p:nvSpPr>
          <p:cNvPr id="12" name="Скругленный прямоугольник 11"/>
          <p:cNvSpPr/>
          <p:nvPr userDrawn="1"/>
        </p:nvSpPr>
        <p:spPr>
          <a:xfrm>
            <a:off x="371475" y="3321049"/>
            <a:ext cx="11449050" cy="2701703"/>
          </a:xfrm>
          <a:prstGeom prst="roundRect">
            <a:avLst>
              <a:gd name="adj" fmla="val 13354"/>
            </a:avLst>
          </a:prstGeom>
          <a:solidFill>
            <a:schemeClr val="bg1">
              <a:alpha val="2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800" i="1" dirty="0">
              <a:solidFill>
                <a:schemeClr val="bg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2" name="Заголовок 1"/>
          <p:cNvSpPr>
            <a:spLocks noGrp="1"/>
          </p:cNvSpPr>
          <p:nvPr userDrawn="1">
            <p:ph type="ctrTitle"/>
          </p:nvPr>
        </p:nvSpPr>
        <p:spPr>
          <a:xfrm>
            <a:off x="724760" y="4016878"/>
            <a:ext cx="10742481" cy="830997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 userDrawn="1">
            <p:ph type="subTitle" idx="1"/>
          </p:nvPr>
        </p:nvSpPr>
        <p:spPr>
          <a:xfrm>
            <a:off x="724760" y="4939950"/>
            <a:ext cx="10742481" cy="332399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22" name="Номер слайда 21"/>
          <p:cNvSpPr>
            <a:spLocks noGrp="1"/>
          </p:cNvSpPr>
          <p:nvPr userDrawn="1"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" y="368300"/>
            <a:ext cx="1054894" cy="105489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62900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1474" y="365125"/>
            <a:ext cx="11172825" cy="387798"/>
          </a:xfr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1474" y="1044575"/>
            <a:ext cx="11449051" cy="4351338"/>
          </a:xfrm>
        </p:spPr>
        <p:txBody>
          <a:bodyPr lIns="0" tIns="0" rIns="0" bIns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 sz="1400" b="1"/>
            </a:lvl1pPr>
          </a:lstStyle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286264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="" xmlns:p14="http://schemas.microsoft.com/office/powerpoint/2010/main" val="21038606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287218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Заголовок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="" xmlns:p14="http://schemas.microsoft.com/office/powerpoint/2010/main" val="36294954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180284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3608704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="" xmlns:p14="http://schemas.microsoft.com/office/powerpoint/2010/main" val="714470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="" xmlns:p14="http://schemas.microsoft.com/office/powerpoint/2010/main" val="27349978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387184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32596189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 userDrawn="1"/>
        </p:nvGrpSpPr>
        <p:grpSpPr>
          <a:xfrm>
            <a:off x="0" y="-4803"/>
            <a:ext cx="12192000" cy="6867607"/>
            <a:chOff x="883400" y="0"/>
            <a:chExt cx="12192000" cy="6867607"/>
          </a:xfrm>
        </p:grpSpPr>
        <p:sp>
          <p:nvSpPr>
            <p:cNvPr id="10" name="Скругленный прямоугольник 9"/>
            <p:cNvSpPr/>
            <p:nvPr userDrawn="1"/>
          </p:nvSpPr>
          <p:spPr>
            <a:xfrm>
              <a:off x="883400" y="0"/>
              <a:ext cx="12192000" cy="6867607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sp>
          <p:nvSpPr>
            <p:cNvPr id="11" name="Скругленный прямоугольник 10"/>
            <p:cNvSpPr/>
            <p:nvPr userDrawn="1"/>
          </p:nvSpPr>
          <p:spPr>
            <a:xfrm>
              <a:off x="883400" y="0"/>
              <a:ext cx="12192000" cy="6867607"/>
            </a:xfrm>
            <a:prstGeom prst="roundRect">
              <a:avLst>
                <a:gd name="adj" fmla="val 7497"/>
              </a:avLst>
            </a:prstGeom>
            <a:solidFill>
              <a:srgbClr val="2DBE6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pic>
          <p:nvPicPr>
            <p:cNvPr id="9" name="Рисунок 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7155" y="338292"/>
              <a:ext cx="11444490" cy="6191022"/>
            </a:xfrm>
            <a:prstGeom prst="rect">
              <a:avLst/>
            </a:prstGeom>
          </p:spPr>
        </p:pic>
      </p:grpSp>
      <p:sp>
        <p:nvSpPr>
          <p:cNvPr id="12" name="Скругленный прямоугольник 11"/>
          <p:cNvSpPr/>
          <p:nvPr userDrawn="1"/>
        </p:nvSpPr>
        <p:spPr>
          <a:xfrm>
            <a:off x="371475" y="3316245"/>
            <a:ext cx="11449050" cy="2701703"/>
          </a:xfrm>
          <a:prstGeom prst="roundRect">
            <a:avLst>
              <a:gd name="adj" fmla="val 13354"/>
            </a:avLst>
          </a:prstGeom>
          <a:solidFill>
            <a:schemeClr val="bg1">
              <a:alpha val="2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800" i="1" dirty="0">
              <a:solidFill>
                <a:schemeClr val="bg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24760" y="4012074"/>
            <a:ext cx="10742481" cy="830997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 userDrawn="1">
            <p:ph type="subTitle" idx="1"/>
          </p:nvPr>
        </p:nvSpPr>
        <p:spPr>
          <a:xfrm>
            <a:off x="724760" y="4935146"/>
            <a:ext cx="10742481" cy="332399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" y="368300"/>
            <a:ext cx="1054894" cy="105489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685120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 userDrawn="1"/>
        </p:nvGrpSpPr>
        <p:grpSpPr>
          <a:xfrm>
            <a:off x="0" y="-4803"/>
            <a:ext cx="12192000" cy="6867607"/>
            <a:chOff x="883400" y="0"/>
            <a:chExt cx="12192000" cy="6867607"/>
          </a:xfrm>
        </p:grpSpPr>
        <p:sp>
          <p:nvSpPr>
            <p:cNvPr id="10" name="Скругленный прямоугольник 9"/>
            <p:cNvSpPr/>
            <p:nvPr userDrawn="1"/>
          </p:nvSpPr>
          <p:spPr>
            <a:xfrm>
              <a:off x="883400" y="0"/>
              <a:ext cx="12192000" cy="6867607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sp>
          <p:nvSpPr>
            <p:cNvPr id="11" name="Скругленный прямоугольник 10"/>
            <p:cNvSpPr/>
            <p:nvPr userDrawn="1"/>
          </p:nvSpPr>
          <p:spPr>
            <a:xfrm>
              <a:off x="883400" y="0"/>
              <a:ext cx="12192000" cy="6867607"/>
            </a:xfrm>
            <a:prstGeom prst="roundRect">
              <a:avLst>
                <a:gd name="adj" fmla="val 7497"/>
              </a:avLst>
            </a:prstGeom>
            <a:solidFill>
              <a:srgbClr val="4285F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pic>
          <p:nvPicPr>
            <p:cNvPr id="9" name="Рисунок 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7155" y="338292"/>
              <a:ext cx="11444490" cy="6191022"/>
            </a:xfrm>
            <a:prstGeom prst="rect">
              <a:avLst/>
            </a:prstGeom>
          </p:spPr>
        </p:pic>
      </p:grpSp>
      <p:sp>
        <p:nvSpPr>
          <p:cNvPr id="12" name="Скругленный прямоугольник 11"/>
          <p:cNvSpPr/>
          <p:nvPr userDrawn="1"/>
        </p:nvSpPr>
        <p:spPr>
          <a:xfrm>
            <a:off x="371475" y="3321049"/>
            <a:ext cx="11449050" cy="2701703"/>
          </a:xfrm>
          <a:prstGeom prst="roundRect">
            <a:avLst>
              <a:gd name="adj" fmla="val 13354"/>
            </a:avLst>
          </a:prstGeom>
          <a:solidFill>
            <a:schemeClr val="bg1">
              <a:alpha val="2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800" i="1" dirty="0">
              <a:solidFill>
                <a:schemeClr val="bg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2" name="Заголовок 1"/>
          <p:cNvSpPr>
            <a:spLocks noGrp="1"/>
          </p:cNvSpPr>
          <p:nvPr userDrawn="1">
            <p:ph type="ctrTitle"/>
          </p:nvPr>
        </p:nvSpPr>
        <p:spPr>
          <a:xfrm>
            <a:off x="724760" y="4016878"/>
            <a:ext cx="10742481" cy="830997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 userDrawn="1">
            <p:ph type="subTitle" idx="1"/>
          </p:nvPr>
        </p:nvSpPr>
        <p:spPr>
          <a:xfrm>
            <a:off x="724760" y="4939950"/>
            <a:ext cx="10742481" cy="332399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400" i="0">
                <a:solidFill>
                  <a:schemeClr val="bg1"/>
                </a:solidFill>
                <a:latin typeface="Mulish" pitchFamily="2" charset="-52"/>
                <a:ea typeface="PT Serif" panose="020A0603040505020204" pitchFamily="18" charset="-5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" y="368300"/>
            <a:ext cx="1054894" cy="105489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425407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/>
          <p:cNvGrpSpPr/>
          <p:nvPr userDrawn="1"/>
        </p:nvGrpSpPr>
        <p:grpSpPr>
          <a:xfrm>
            <a:off x="0" y="-4803"/>
            <a:ext cx="12192000" cy="6867607"/>
            <a:chOff x="0" y="-2401"/>
            <a:chExt cx="12192000" cy="6867607"/>
          </a:xfrm>
        </p:grpSpPr>
        <p:sp>
          <p:nvSpPr>
            <p:cNvPr id="10" name="Скругленный прямоугольник 9"/>
            <p:cNvSpPr/>
            <p:nvPr userDrawn="1"/>
          </p:nvSpPr>
          <p:spPr>
            <a:xfrm>
              <a:off x="0" y="-2401"/>
              <a:ext cx="12192000" cy="6867607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sp>
          <p:nvSpPr>
            <p:cNvPr id="11" name="Скругленный прямоугольник 10"/>
            <p:cNvSpPr/>
            <p:nvPr userDrawn="1"/>
          </p:nvSpPr>
          <p:spPr>
            <a:xfrm>
              <a:off x="0" y="-2401"/>
              <a:ext cx="12192000" cy="6867607"/>
            </a:xfrm>
            <a:prstGeom prst="roundRect">
              <a:avLst>
                <a:gd name="adj" fmla="val 7497"/>
              </a:avLst>
            </a:prstGeom>
            <a:solidFill>
              <a:srgbClr val="9477E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000" b="1"/>
            </a:p>
          </p:txBody>
        </p:sp>
        <p:pic>
          <p:nvPicPr>
            <p:cNvPr id="9" name="Рисунок 8"/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3755" y="335891"/>
              <a:ext cx="11444490" cy="6191022"/>
            </a:xfrm>
            <a:prstGeom prst="rect">
              <a:avLst/>
            </a:prstGeom>
          </p:spPr>
        </p:pic>
      </p:grpSp>
      <p:sp>
        <p:nvSpPr>
          <p:cNvPr id="12" name="Скругленный прямоугольник 11"/>
          <p:cNvSpPr/>
          <p:nvPr userDrawn="1"/>
        </p:nvSpPr>
        <p:spPr>
          <a:xfrm>
            <a:off x="371475" y="3321049"/>
            <a:ext cx="11449050" cy="2701703"/>
          </a:xfrm>
          <a:prstGeom prst="roundRect">
            <a:avLst>
              <a:gd name="adj" fmla="val 13354"/>
            </a:avLst>
          </a:prstGeom>
          <a:solidFill>
            <a:schemeClr val="bg1">
              <a:alpha val="2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800" i="1" dirty="0">
              <a:solidFill>
                <a:schemeClr val="bg1"/>
              </a:solidFill>
              <a:latin typeface="PT Serif" panose="020A0603040505020204" pitchFamily="18" charset="-52"/>
              <a:ea typeface="PT Serif" panose="020A0603040505020204" pitchFamily="18" charset="-52"/>
            </a:endParaRPr>
          </a:p>
        </p:txBody>
      </p:sp>
      <p:sp>
        <p:nvSpPr>
          <p:cNvPr id="2" name="Заголовок 1"/>
          <p:cNvSpPr>
            <a:spLocks noGrp="1"/>
          </p:cNvSpPr>
          <p:nvPr userDrawn="1">
            <p:ph type="ctrTitle"/>
          </p:nvPr>
        </p:nvSpPr>
        <p:spPr>
          <a:xfrm>
            <a:off x="724760" y="4016878"/>
            <a:ext cx="10742481" cy="830997"/>
          </a:xfrm>
        </p:spPr>
        <p:txBody>
          <a:bodyPr anchor="b"/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 userDrawn="1">
            <p:ph type="subTitle" idx="1"/>
          </p:nvPr>
        </p:nvSpPr>
        <p:spPr>
          <a:xfrm>
            <a:off x="724760" y="4939950"/>
            <a:ext cx="10742481" cy="332399"/>
          </a:xfrm>
        </p:spPr>
        <p:txBody>
          <a:bodyPr wrap="square" lIns="0" tIns="0" rIns="0" bIns="0">
            <a:sp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13" name="Рисунок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" y="368300"/>
            <a:ext cx="1054894" cy="1054894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40706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 userDrawn="1"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rgbClr val="4285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/>
          </a:p>
        </p:txBody>
      </p:sp>
      <p:sp>
        <p:nvSpPr>
          <p:cNvPr id="11" name="Скругленный прямоугольник 10"/>
          <p:cNvSpPr/>
          <p:nvPr userDrawn="1"/>
        </p:nvSpPr>
        <p:spPr>
          <a:xfrm>
            <a:off x="-600" y="0"/>
            <a:ext cx="12193200" cy="6858000"/>
          </a:xfrm>
          <a:prstGeom prst="roundRect">
            <a:avLst>
              <a:gd name="adj" fmla="val 749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000" b="1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1475" y="365125"/>
            <a:ext cx="10515600" cy="38779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омер слайда 5"/>
          <p:cNvSpPr>
            <a:spLocks noGrp="1"/>
          </p:cNvSpPr>
          <p:nvPr userDrawn="1">
            <p:ph type="sldNum" sz="quarter" idx="4"/>
          </p:nvPr>
        </p:nvSpPr>
        <p:spPr>
          <a:xfrm>
            <a:off x="11544300" y="0"/>
            <a:ext cx="647700" cy="58908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400" b="1">
                <a:solidFill>
                  <a:schemeClr val="tx1"/>
                </a:solidFill>
                <a:latin typeface="Mulish" pitchFamily="2" charset="-52"/>
              </a:defRPr>
            </a:lvl1pPr>
          </a:lstStyle>
          <a:p>
            <a:fld id="{FA043A06-1B68-4947-A187-A47A7C4C4AD9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7243935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  <p:sldLayoutId id="2147483661" r:id="rId1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>
          <a:solidFill>
            <a:schemeClr val="tx1"/>
          </a:solidFill>
          <a:latin typeface="Mulish" pitchFamily="2" charset="-52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Mulish" pitchFamily="2" charset="-52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Mulish" pitchFamily="2" charset="-52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Mulish" pitchFamily="2" charset="-52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ulish" pitchFamily="2" charset="-52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Mulish" pitchFamily="2" charset="-52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="" xmlns:p15="http://schemas.microsoft.com/office/powerpoint/2012/main">
        <p15:guide id="1" orient="horz" pos="64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34" userDrawn="1">
          <p15:clr>
            <a:srgbClr val="F26B43"/>
          </p15:clr>
        </p15:guide>
        <p15:guide id="4" pos="7446" userDrawn="1">
          <p15:clr>
            <a:srgbClr val="F26B43"/>
          </p15:clr>
        </p15:guide>
        <p15:guide id="5" orient="horz" pos="232" userDrawn="1">
          <p15:clr>
            <a:srgbClr val="F26B43"/>
          </p15:clr>
        </p15:guide>
        <p15:guide id="6" orient="horz" pos="408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eg"/><Relationship Id="rId3" Type="http://schemas.openxmlformats.org/officeDocument/2006/relationships/image" Target="../media/image3.png"/><Relationship Id="rId7" Type="http://schemas.openxmlformats.org/officeDocument/2006/relationships/image" Target="../media/image29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Relationship Id="rId9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013" y="3484945"/>
            <a:ext cx="10742481" cy="2492990"/>
          </a:xfrm>
        </p:spPr>
        <p:txBody>
          <a:bodyPr/>
          <a:lstStyle/>
          <a:p>
            <a:pPr algn="ctr"/>
            <a:r>
              <a:rPr lang="ru-RU" dirty="0"/>
              <a:t>Занятия </a:t>
            </a:r>
            <a:br>
              <a:rPr lang="ru-RU" dirty="0"/>
            </a:br>
            <a:r>
              <a:rPr lang="ru-RU" dirty="0"/>
              <a:t>«Зауралье – мои горизонты»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54626" y="273410"/>
            <a:ext cx="2471045" cy="1065600"/>
          </a:xfrm>
          <a:prstGeom prst="roundRect">
            <a:avLst/>
          </a:prstGeom>
          <a:solidFill>
            <a:srgbClr val="F1F5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4285F4"/>
                </a:solidFill>
                <a:latin typeface="Mulish" pitchFamily="2" charset="-52"/>
              </a:rPr>
              <a:t>Единая модель профориентации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" y="368300"/>
            <a:ext cx="1054894" cy="105489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890460" y="3244334"/>
            <a:ext cx="44110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rgbClr val="9477E6"/>
                </a:solidFill>
              </a:rPr>
              <a:t>Цикл занятий «Зауралье – мои горизонты»</a:t>
            </a:r>
          </a:p>
        </p:txBody>
      </p:sp>
      <p:pic>
        <p:nvPicPr>
          <p:cNvPr id="8" name="Picture 2" descr="Picture backgroun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92399" y="103517"/>
            <a:ext cx="1229896" cy="127670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125319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76519" y="3522564"/>
            <a:ext cx="10742481" cy="2498504"/>
          </a:xfrm>
        </p:spPr>
        <p:txBody>
          <a:bodyPr/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4800" dirty="0">
                <a:effectLst/>
                <a:latin typeface="Mulish" panose="020B0604020202020204" charset="-52"/>
                <a:ea typeface="Calibri" panose="020F0502020204030204" pitchFamily="34" charset="0"/>
                <a:cs typeface="Calibri" panose="020F0502020204030204" pitchFamily="34" charset="0"/>
              </a:rPr>
              <a:t>Тема 8. Курганская область – кузница эффективных кадров. Курган – город трудовой славы</a:t>
            </a:r>
            <a:endParaRPr lang="ru-RU" sz="4800" dirty="0">
              <a:effectLst/>
              <a:latin typeface="Mulish" panose="020B0604020202020204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" y="368300"/>
            <a:ext cx="1054894" cy="1054894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1654626" y="273410"/>
            <a:ext cx="2471045" cy="1065600"/>
          </a:xfrm>
          <a:prstGeom prst="roundRect">
            <a:avLst/>
          </a:prstGeom>
          <a:solidFill>
            <a:srgbClr val="F1F5F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4285F4"/>
                </a:solidFill>
                <a:latin typeface="Mulish" pitchFamily="2" charset="-52"/>
              </a:rPr>
              <a:t>Единая модель профориентации</a:t>
            </a:r>
          </a:p>
        </p:txBody>
      </p:sp>
      <p:pic>
        <p:nvPicPr>
          <p:cNvPr id="8" name="Picture 2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92399" y="103517"/>
            <a:ext cx="1229896" cy="127670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1445316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A9DE1BB7-1791-4841-8D5C-54810929DD4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3</a:t>
            </a:fld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6F323C16-1E8A-4579-A118-52FB71BB9A2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15566DF0-DDAC-4B7C-B282-F92DB9D231C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0252" y="61735"/>
            <a:ext cx="1054699" cy="105469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4D7FB1CA-27DB-4601-B663-2B147480D0E8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092721" y="117948"/>
            <a:ext cx="985840" cy="102000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47884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AA508E4E-A36D-40A5-A7F5-0A1F96488C4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4</a:t>
            </a:fld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C89C6B14-6C50-4853-8651-33F4EFE80C6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81062" y="438150"/>
            <a:ext cx="10429875" cy="59817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14522C95-AAF0-4B66-AF6B-2BF7B2B530E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61736"/>
            <a:ext cx="957596" cy="95759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742EA169-1C9D-4864-9C32-2EA04740C227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196069" y="113411"/>
            <a:ext cx="875580" cy="90592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9831251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FCA9EAB4-8D29-4D95-AA7E-88F3FFD602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5</a:t>
            </a:fld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03748FAC-4066-42E6-8A23-62D7A04E5F2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123" y="11243"/>
            <a:ext cx="957155" cy="95715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505CB8B0-BE2F-4AC4-BDEB-B2494651100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51073" y="66112"/>
            <a:ext cx="871804" cy="902286"/>
          </a:xfrm>
          <a:prstGeom prst="rect">
            <a:avLst/>
          </a:prstGeom>
        </p:spPr>
      </p:pic>
      <p:sp>
        <p:nvSpPr>
          <p:cNvPr id="1026" name="AutoShape 2" descr="Сгенерированное изображен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7" name="Picture 3" descr="C:\Users\User\Desktop\56ed531f-4818-4b3c-a192-eaa1c817ec00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62045" y="103515"/>
            <a:ext cx="6564523" cy="656452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3170789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717AC229-1475-49ED-9F3D-4683D9EC4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474" y="365125"/>
            <a:ext cx="11172825" cy="498598"/>
          </a:xfrm>
        </p:spPr>
        <p:txBody>
          <a:bodyPr/>
          <a:lstStyle/>
          <a:p>
            <a:pPr algn="ctr"/>
            <a:r>
              <a:rPr lang="ru-RU" sz="3600" dirty="0"/>
              <a:t>«Курган – город трудовой доблести»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FCA9EAB4-8D29-4D95-AA7E-88F3FFD6028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6</a:t>
            </a:fld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03748FAC-4066-42E6-8A23-62D7A04E5F2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123" y="11243"/>
            <a:ext cx="957155" cy="95715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505CB8B0-BE2F-4AC4-BDEB-B2494651100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51073" y="66112"/>
            <a:ext cx="871804" cy="90228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FB06FB2E-B40D-4EAA-AC0C-89EBEDE5448A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38900" y="1462087"/>
            <a:ext cx="5429250" cy="4257675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9455B1B9-2BF0-4CF9-9306-FCFF7AD98FF7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5725" y="1719263"/>
            <a:ext cx="6305550" cy="36766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170789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D4D10E88-7510-4C4A-9D77-4CA6E1C308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7</a:t>
            </a:fld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0A8914BC-EAB4-41AE-84C6-34D7FFA99C31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90B8593C-7B26-41D7-BE5C-F8FB4ACACD02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9122" y="110507"/>
            <a:ext cx="957155" cy="95715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A2DA0766-FF55-448B-B47B-FBE4B45721BF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1151074" y="110507"/>
            <a:ext cx="871804" cy="902286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080583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="" xmlns:a16="http://schemas.microsoft.com/office/drawing/2014/main" id="{368428E5-F382-48B7-B7B7-0D9A67DCD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304" y="924827"/>
            <a:ext cx="10902846" cy="285669"/>
          </a:xfrm>
        </p:spPr>
        <p:txBody>
          <a:bodyPr/>
          <a:lstStyle/>
          <a:p>
            <a:r>
              <a:rPr lang="ru-RU" dirty="0"/>
              <a:t>Где в Кургане можно обучиться на профессии будущего?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23F8272D-CC79-4C43-AAE4-A6BBB8A8E8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8</a:t>
            </a:fld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873676EC-46A4-4E68-8EAB-B74ED310C0C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2020" y="110507"/>
            <a:ext cx="957155" cy="95715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97405380-538B-45DC-A5D1-CCFC211D073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72825" y="91769"/>
            <a:ext cx="871804" cy="902286"/>
          </a:xfrm>
          <a:prstGeom prst="rect">
            <a:avLst/>
          </a:prstGeom>
        </p:spPr>
      </p:pic>
      <p:sp>
        <p:nvSpPr>
          <p:cNvPr id="7" name="Прямоугольник: скругленные углы 6">
            <a:extLst>
              <a:ext uri="{FF2B5EF4-FFF2-40B4-BE49-F238E27FC236}">
                <a16:creationId xmlns="" xmlns:a16="http://schemas.microsoft.com/office/drawing/2014/main" id="{80DF0334-67C1-44A0-A9D9-8EB1E4822AED}"/>
              </a:ext>
            </a:extLst>
          </p:cNvPr>
          <p:cNvSpPr/>
          <p:nvPr/>
        </p:nvSpPr>
        <p:spPr>
          <a:xfrm>
            <a:off x="291043" y="1403404"/>
            <a:ext cx="11609914" cy="1304145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AED53F56-4D62-406C-B598-5C87DCB55F69}"/>
              </a:ext>
            </a:extLst>
          </p:cNvPr>
          <p:cNvSpPr txBox="1"/>
          <p:nvPr/>
        </p:nvSpPr>
        <p:spPr>
          <a:xfrm>
            <a:off x="475095" y="1511082"/>
            <a:ext cx="1113363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Колледжи и техникумы.</a:t>
            </a:r>
            <a:r>
              <a:rPr lang="ru-RU" sz="16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В Курганском государственном колледже есть современные лаборатории — например, по BIM-технологиям в строительстве или полигон для управления беспилотными летательными аппаратами. Работает Центр опережающей профессиональной подготовки (ЦОПП): там запускают короткие интенсивные курсы (например, монтажников радиоэлектронной аппаратуры), и часто после обучения есть шанс трудоустроиться на профильное предприятие.  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="" xmlns:a16="http://schemas.microsoft.com/office/drawing/2014/main" id="{2C0AFB37-D802-4F4B-9DE0-E87EF7152676}"/>
              </a:ext>
            </a:extLst>
          </p:cNvPr>
          <p:cNvSpPr/>
          <p:nvPr/>
        </p:nvSpPr>
        <p:spPr>
          <a:xfrm>
            <a:off x="291043" y="2846307"/>
            <a:ext cx="11609914" cy="861775"/>
          </a:xfrm>
          <a:prstGeom prst="roundRect">
            <a:avLst/>
          </a:prstGeom>
          <a:solidFill>
            <a:schemeClr val="accent3">
              <a:lumMod val="40000"/>
              <a:lumOff val="60000"/>
            </a:schemeClr>
          </a:solidFill>
          <a:ln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>
            <a:extLst>
              <a:ext uri="{FF2B5EF4-FFF2-40B4-BE49-F238E27FC236}">
                <a16:creationId xmlns="" xmlns:a16="http://schemas.microsoft.com/office/drawing/2014/main" id="{35234760-D162-44CE-B7BC-6F2392D87A09}"/>
              </a:ext>
            </a:extLst>
          </p:cNvPr>
          <p:cNvSpPr txBox="1"/>
          <p:nvPr/>
        </p:nvSpPr>
        <p:spPr>
          <a:xfrm>
            <a:off x="475095" y="2984954"/>
            <a:ext cx="1032800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Частные образовательные проекты.</a:t>
            </a:r>
            <a:r>
              <a:rPr lang="ru-RU" sz="16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Например, «Колледж профессий будущего» при Академии ТОП предлагает программы по IT-направлениям (разработка, дизайн) с упором на практику и реальные проекты. 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="" xmlns:a16="http://schemas.microsoft.com/office/drawing/2014/main" id="{0D8F0F59-36BD-4C72-80D9-65E2F724C84C}"/>
              </a:ext>
            </a:extLst>
          </p:cNvPr>
          <p:cNvSpPr/>
          <p:nvPr/>
        </p:nvSpPr>
        <p:spPr>
          <a:xfrm>
            <a:off x="291043" y="3846840"/>
            <a:ext cx="11609914" cy="100446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>
            <a:extLst>
              <a:ext uri="{FF2B5EF4-FFF2-40B4-BE49-F238E27FC236}">
                <a16:creationId xmlns="" xmlns:a16="http://schemas.microsoft.com/office/drawing/2014/main" id="{DCE9F2D8-8781-40EC-BE53-E9022D0772B9}"/>
              </a:ext>
            </a:extLst>
          </p:cNvPr>
          <p:cNvSpPr txBox="1"/>
          <p:nvPr/>
        </p:nvSpPr>
        <p:spPr>
          <a:xfrm>
            <a:off x="475095" y="3989527"/>
            <a:ext cx="1079369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Учебные центры при предприятиях.</a:t>
            </a:r>
            <a:r>
              <a:rPr lang="ru-RU" sz="16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Яркий пример — центр на базе «</a:t>
            </a:r>
            <a:r>
              <a:rPr lang="ru-RU" sz="1600" dirty="0" err="1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Курганмашзавода</a:t>
            </a:r>
            <a:r>
              <a:rPr lang="ru-RU" sz="16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»: там массово готовят рабочих по разным профилям (слесари, токари, операторы станков, фрезеровщики).  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5" name="Рисунок 14">
            <a:extLst>
              <a:ext uri="{FF2B5EF4-FFF2-40B4-BE49-F238E27FC236}">
                <a16:creationId xmlns="" xmlns:a16="http://schemas.microsoft.com/office/drawing/2014/main" id="{77948A2B-F524-4C82-8ADC-3DE689042121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0974" y="4990060"/>
            <a:ext cx="11619983" cy="87180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="" xmlns:a16="http://schemas.microsoft.com/office/drawing/2014/main" id="{87B7984B-FA2C-47F6-8897-F76233857BFE}"/>
              </a:ext>
            </a:extLst>
          </p:cNvPr>
          <p:cNvSpPr txBox="1"/>
          <p:nvPr/>
        </p:nvSpPr>
        <p:spPr>
          <a:xfrm>
            <a:off x="475095" y="5111669"/>
            <a:ext cx="1058062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Целевой набор.</a:t>
            </a:r>
            <a:r>
              <a:rPr lang="ru-RU" sz="160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 Один из самых эффективных механизмов: абитуриент поступает по направлению от компании, которая ещё до выпуска подбирает место для практики и трудоустройства.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4753722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75A7DDCF-C3E6-409E-9641-516B4F133F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9</a:t>
            </a:fld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40FD95C1-1E80-4766-A1B5-2286187E40C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9780" y="110507"/>
            <a:ext cx="957155" cy="95715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A1181BAF-DAA2-498D-9D3E-26A3049F880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203058" y="110507"/>
            <a:ext cx="871804" cy="902286"/>
          </a:xfrm>
          <a:prstGeom prst="rect">
            <a:avLst/>
          </a:prstGeom>
        </p:spPr>
      </p:pic>
      <p:sp>
        <p:nvSpPr>
          <p:cNvPr id="10" name="Скругленный прямоугольник 9"/>
          <p:cNvSpPr/>
          <p:nvPr/>
        </p:nvSpPr>
        <p:spPr>
          <a:xfrm>
            <a:off x="1940943" y="603849"/>
            <a:ext cx="8669547" cy="46582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Возможности дополнительного образования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21102" y="1578634"/>
            <a:ext cx="7875917" cy="458062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sz="1400" dirty="0" smtClean="0">
              <a:solidFill>
                <a:schemeClr val="tx1"/>
              </a:solidFill>
            </a:endParaRPr>
          </a:p>
          <a:p>
            <a:r>
              <a:rPr lang="ru-RU" sz="1400" i="1" dirty="0" smtClean="0">
                <a:solidFill>
                  <a:schemeClr val="tx1"/>
                </a:solidFill>
              </a:rPr>
              <a:t>Какие </a:t>
            </a:r>
            <a:r>
              <a:rPr lang="ru-RU" sz="1400" i="1" dirty="0" smtClean="0">
                <a:solidFill>
                  <a:schemeClr val="tx1"/>
                </a:solidFill>
              </a:rPr>
              <a:t>направления представлены</a:t>
            </a:r>
          </a:p>
          <a:p>
            <a:pPr lvl="0"/>
            <a:r>
              <a:rPr lang="ru-RU" sz="1400" b="1" dirty="0" smtClean="0">
                <a:solidFill>
                  <a:schemeClr val="tx1"/>
                </a:solidFill>
              </a:rPr>
              <a:t>Художественная направленность.</a:t>
            </a:r>
            <a:r>
              <a:rPr lang="ru-RU" sz="1400" dirty="0" smtClean="0">
                <a:solidFill>
                  <a:schemeClr val="tx1"/>
                </a:solidFill>
              </a:rPr>
              <a:t> Музыка (игра на инструментах, вокал), изобразительное искусство, декоративно-прикладное творчество (рукоделие, лепка), театральные и танцевальные студии. </a:t>
            </a:r>
          </a:p>
          <a:p>
            <a:pPr lvl="0"/>
            <a:r>
              <a:rPr lang="ru-RU" sz="1400" b="1" dirty="0" smtClean="0">
                <a:solidFill>
                  <a:schemeClr val="tx1"/>
                </a:solidFill>
              </a:rPr>
              <a:t>Физкультурно-спортивная.</a:t>
            </a:r>
            <a:r>
              <a:rPr lang="ru-RU" sz="1400" dirty="0" smtClean="0">
                <a:solidFill>
                  <a:schemeClr val="tx1"/>
                </a:solidFill>
              </a:rPr>
              <a:t> Разные виды спорта: футбол, баскетбол, </a:t>
            </a:r>
            <a:r>
              <a:rPr lang="ru-RU" sz="1400" dirty="0" err="1" smtClean="0">
                <a:solidFill>
                  <a:schemeClr val="tx1"/>
                </a:solidFill>
              </a:rPr>
              <a:t>тхэквондо</a:t>
            </a:r>
            <a:r>
              <a:rPr lang="ru-RU" sz="1400" dirty="0" smtClean="0">
                <a:solidFill>
                  <a:schemeClr val="tx1"/>
                </a:solidFill>
              </a:rPr>
              <a:t>, рукопашный бой, акробатика, шахматы, фитнес, гимнастика. </a:t>
            </a:r>
          </a:p>
          <a:p>
            <a:pPr lvl="0"/>
            <a:r>
              <a:rPr lang="ru-RU" sz="1400" b="1" dirty="0" smtClean="0">
                <a:solidFill>
                  <a:schemeClr val="tx1"/>
                </a:solidFill>
              </a:rPr>
              <a:t>Техническая.</a:t>
            </a:r>
            <a:r>
              <a:rPr lang="ru-RU" sz="1400" dirty="0" smtClean="0">
                <a:solidFill>
                  <a:schemeClr val="tx1"/>
                </a:solidFill>
              </a:rPr>
              <a:t> Робототехника, программирование, работа с VR/AR, </a:t>
            </a:r>
            <a:r>
              <a:rPr lang="ru-RU" sz="1400" dirty="0" err="1" smtClean="0">
                <a:solidFill>
                  <a:schemeClr val="tx1"/>
                </a:solidFill>
              </a:rPr>
              <a:t>веб-разработка</a:t>
            </a:r>
            <a:r>
              <a:rPr lang="ru-RU" sz="1400" dirty="0" smtClean="0">
                <a:solidFill>
                  <a:schemeClr val="tx1"/>
                </a:solidFill>
              </a:rPr>
              <a:t>. </a:t>
            </a:r>
          </a:p>
          <a:p>
            <a:pPr lvl="0"/>
            <a:r>
              <a:rPr lang="ru-RU" sz="1400" b="1" dirty="0" err="1" smtClean="0">
                <a:solidFill>
                  <a:schemeClr val="tx1"/>
                </a:solidFill>
              </a:rPr>
              <a:t>Естественно-научная</a:t>
            </a:r>
            <a:r>
              <a:rPr lang="ru-RU" sz="1400" b="1" dirty="0" smtClean="0">
                <a:solidFill>
                  <a:schemeClr val="tx1"/>
                </a:solidFill>
              </a:rPr>
              <a:t>.</a:t>
            </a:r>
            <a:r>
              <a:rPr lang="ru-RU" sz="1400" dirty="0" smtClean="0">
                <a:solidFill>
                  <a:schemeClr val="tx1"/>
                </a:solidFill>
              </a:rPr>
              <a:t> Биология, астрономия, экология, практические практикумы и исследовательские проекты. </a:t>
            </a:r>
          </a:p>
          <a:p>
            <a:pPr lvl="0"/>
            <a:r>
              <a:rPr lang="ru-RU" sz="1400" b="1" dirty="0" smtClean="0">
                <a:solidFill>
                  <a:schemeClr val="tx1"/>
                </a:solidFill>
              </a:rPr>
              <a:t>Туристско-краеведческая.</a:t>
            </a:r>
            <a:r>
              <a:rPr lang="ru-RU" sz="1400" dirty="0" smtClean="0">
                <a:solidFill>
                  <a:schemeClr val="tx1"/>
                </a:solidFill>
              </a:rPr>
              <a:t> Походы, экспедиции, изучение истории и природы родного края, программы вроде «Юные краеведы Зауралья». </a:t>
            </a:r>
          </a:p>
          <a:p>
            <a:pPr lvl="0"/>
            <a:r>
              <a:rPr lang="ru-RU" sz="1400" b="1" dirty="0" smtClean="0">
                <a:solidFill>
                  <a:schemeClr val="tx1"/>
                </a:solidFill>
              </a:rPr>
              <a:t>Социально-гуманитарная.</a:t>
            </a:r>
            <a:r>
              <a:rPr lang="ru-RU" sz="1400" dirty="0" smtClean="0">
                <a:solidFill>
                  <a:schemeClr val="tx1"/>
                </a:solidFill>
              </a:rPr>
              <a:t> </a:t>
            </a:r>
            <a:r>
              <a:rPr lang="ru-RU" sz="1400" dirty="0" err="1" smtClean="0">
                <a:solidFill>
                  <a:schemeClr val="tx1"/>
                </a:solidFill>
              </a:rPr>
              <a:t>Волонтёрство</a:t>
            </a:r>
            <a:r>
              <a:rPr lang="ru-RU" sz="1400" dirty="0" smtClean="0">
                <a:solidFill>
                  <a:schemeClr val="tx1"/>
                </a:solidFill>
              </a:rPr>
              <a:t>, развитие коммуникативных навыков, языковые курсы (например, английский), программы для будущих лидеров, основы психологии.    </a:t>
            </a:r>
          </a:p>
          <a:p>
            <a:r>
              <a:rPr lang="ru-RU" sz="1400" dirty="0" smtClean="0">
                <a:solidFill>
                  <a:schemeClr val="tx1"/>
                </a:solidFill>
              </a:rPr>
              <a:t>  </a:t>
            </a:r>
          </a:p>
          <a:p>
            <a:endParaRPr lang="ru-RU" sz="1400" dirty="0" smtClean="0">
              <a:solidFill>
                <a:schemeClr val="tx1"/>
              </a:solidFill>
            </a:endParaRPr>
          </a:p>
          <a:p>
            <a:r>
              <a:rPr lang="ru-RU" sz="1400" i="1" dirty="0" smtClean="0">
                <a:solidFill>
                  <a:schemeClr val="tx1"/>
                </a:solidFill>
              </a:rPr>
              <a:t>Как </a:t>
            </a:r>
            <a:r>
              <a:rPr lang="ru-RU" sz="1400" i="1" dirty="0" smtClean="0">
                <a:solidFill>
                  <a:schemeClr val="tx1"/>
                </a:solidFill>
              </a:rPr>
              <a:t>всё это найти</a:t>
            </a:r>
          </a:p>
          <a:p>
            <a:r>
              <a:rPr lang="ru-RU" sz="1400" dirty="0" smtClean="0">
                <a:solidFill>
                  <a:schemeClr val="tx1"/>
                </a:solidFill>
              </a:rPr>
              <a:t>Главный инструмент —  (р45.навигатор.дети). В нём собрана единая база: можно отфильтровать программы по направлению, возрасту, муниципалитету, посмотреть описание, условия и сразу подать заявку. Там же можно получить сертификат учёта.</a:t>
            </a:r>
          </a:p>
          <a:p>
            <a:pPr algn="ctr"/>
            <a:endParaRPr lang="ru-RU" dirty="0"/>
          </a:p>
        </p:txBody>
      </p:sp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118121" y="4948084"/>
            <a:ext cx="2434908" cy="1101704"/>
          </a:xfrm>
          <a:prstGeom prst="rect">
            <a:avLst/>
          </a:prstGeom>
          <a:noFill/>
        </p:spPr>
      </p:pic>
      <p:pic>
        <p:nvPicPr>
          <p:cNvPr id="5124" name="Picture 4" descr="Picture backgroun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9007442" y="1723875"/>
            <a:ext cx="2865377" cy="286537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2988961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75A7DDCF-C3E6-409E-9641-516B4F133F5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10</a:t>
            </a:fld>
            <a:endParaRPr lang="ru-RU" dirty="0"/>
          </a:p>
        </p:txBody>
      </p:sp>
      <p:sp>
        <p:nvSpPr>
          <p:cNvPr id="5" name="Овал 4">
            <a:extLst>
              <a:ext uri="{FF2B5EF4-FFF2-40B4-BE49-F238E27FC236}">
                <a16:creationId xmlns="" xmlns:a16="http://schemas.microsoft.com/office/drawing/2014/main" id="{96067C9B-7A41-4D16-97AB-D8AF179609E2}"/>
              </a:ext>
            </a:extLst>
          </p:cNvPr>
          <p:cNvSpPr/>
          <p:nvPr/>
        </p:nvSpPr>
        <p:spPr>
          <a:xfrm>
            <a:off x="3346516" y="358218"/>
            <a:ext cx="5081048" cy="1055802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</a:rPr>
              <a:t>Задание </a:t>
            </a:r>
          </a:p>
          <a:p>
            <a:pPr algn="ctr"/>
            <a:r>
              <a:rPr lang="ru-RU" sz="2400" dirty="0">
                <a:solidFill>
                  <a:schemeClr val="tx1"/>
                </a:solidFill>
              </a:rPr>
              <a:t>«Письмо в прошлое»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40FD95C1-1E80-4766-A1B5-2286187E40C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9780" y="110507"/>
            <a:ext cx="957155" cy="95715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A1181BAF-DAA2-498D-9D3E-26A3049F880D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203058" y="110507"/>
            <a:ext cx="871804" cy="90228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180455EE-4C28-4151-A0FE-AA743B545CE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05773" y="2265182"/>
            <a:ext cx="3538979" cy="3538979"/>
          </a:xfrm>
          <a:prstGeom prst="rect">
            <a:avLst/>
          </a:prstGeom>
        </p:spPr>
      </p:pic>
      <p:sp>
        <p:nvSpPr>
          <p:cNvPr id="9" name="Прямоугольник: скругленные углы 8">
            <a:extLst>
              <a:ext uri="{FF2B5EF4-FFF2-40B4-BE49-F238E27FC236}">
                <a16:creationId xmlns="" xmlns:a16="http://schemas.microsoft.com/office/drawing/2014/main" id="{130E0209-CE5D-4809-AB2D-5CFF545BCDD5}"/>
              </a:ext>
            </a:extLst>
          </p:cNvPr>
          <p:cNvSpPr/>
          <p:nvPr/>
        </p:nvSpPr>
        <p:spPr>
          <a:xfrm>
            <a:off x="848412" y="1941922"/>
            <a:ext cx="6089716" cy="418550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Необходимо написать небольшое письмо (80–120 слов) от имени современного старшеклассника труженику тыла в Курган 1942–1943 годов.</a:t>
            </a:r>
            <a:endParaRPr lang="ru-RU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b="1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Что можно отразить:</a:t>
            </a:r>
            <a:endParaRPr lang="ru-RU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Благодарность за трудовой подвиг.</a:t>
            </a:r>
            <a:endParaRPr lang="ru-RU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Как труд тех лет повлиял на сегодняшний день (заводы, традиции, инфраструктуру).</a:t>
            </a:r>
            <a:endParaRPr lang="ru-RU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Какую профессию выбирает автор письма и как она может быть полезна региону.</a:t>
            </a:r>
            <a:endParaRPr lang="ru-RU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2988961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="" xmlns:a16="http://schemas.microsoft.com/office/drawing/2014/main" id="{15DAE85C-BC28-4124-B895-9D2629D482A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11</a:t>
            </a:fld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76E1EF55-6096-4A68-BC34-295B59861BBF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595" y="110507"/>
            <a:ext cx="957155" cy="95715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31F749CE-5F4D-4F36-9B23-2F573EFDF77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108398" y="51589"/>
            <a:ext cx="871804" cy="90228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2EFD2ADE-0DC9-4C6D-8F04-8387B625FF0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l="1649" r="-767" b="5705"/>
          <a:stretch/>
        </p:blipFill>
        <p:spPr>
          <a:xfrm>
            <a:off x="884986" y="1067662"/>
            <a:ext cx="5457379" cy="5191858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="" xmlns:a16="http://schemas.microsoft.com/office/drawing/2014/main" id="{9CA38ED0-731D-437B-90D8-CB0E8CA32BF1}"/>
              </a:ext>
            </a:extLst>
          </p:cNvPr>
          <p:cNvSpPr/>
          <p:nvPr/>
        </p:nvSpPr>
        <p:spPr>
          <a:xfrm>
            <a:off x="6608190" y="1067662"/>
            <a:ext cx="5024486" cy="519185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5000"/>
              </a:lnSpc>
              <a:spcAft>
                <a:spcPts val="1000"/>
              </a:spcAft>
            </a:pPr>
            <a:endParaRPr lang="ru-RU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Мини‑проект «Моя профессия — польза Кургану» (в парах, 10 минут)</a:t>
            </a:r>
            <a:endParaRPr lang="ru-RU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Каждая пара выбирает одну профессию и кратко описывает:</a:t>
            </a:r>
            <a:endParaRPr lang="ru-RU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Какую пользу эта профессия приносит Курганской области.</a:t>
            </a:r>
            <a:endParaRPr lang="ru-RU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Какие навыки и знания нужны.</a:t>
            </a:r>
            <a:endParaRPr lang="ru-RU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1000"/>
              </a:spcAft>
              <a:buFont typeface="+mj-lt"/>
              <a:buAutoNum type="arabicPeriod"/>
              <a:tabLst>
                <a:tab pos="457200" algn="l"/>
              </a:tabLst>
            </a:pP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Где можно получить образование (колледж/вуз) и где возможна практика (предприятие).</a:t>
            </a:r>
            <a:endParaRPr lang="ru-RU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ru-RU" sz="1800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Формат представления: 30–40 секунд на пару.</a:t>
            </a:r>
            <a:endParaRPr lang="ru-RU" sz="1800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7818561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93911" y="166199"/>
            <a:ext cx="10742481" cy="1329595"/>
          </a:xfrm>
        </p:spPr>
        <p:txBody>
          <a:bodyPr/>
          <a:lstStyle/>
          <a:p>
            <a:pPr algn="ctr"/>
            <a:r>
              <a:rPr lang="ru-RU" sz="4800" dirty="0"/>
              <a:t>Курганская область – </a:t>
            </a:r>
            <a:br>
              <a:rPr lang="ru-RU" sz="4800" dirty="0"/>
            </a:br>
            <a:r>
              <a:rPr lang="ru-RU" sz="4800" dirty="0"/>
              <a:t>регион возможностей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724760" y="4935146"/>
            <a:ext cx="10742481" cy="332399"/>
          </a:xfrm>
        </p:spPr>
        <p:txBody>
          <a:bodyPr/>
          <a:lstStyle/>
          <a:p>
            <a:r>
              <a:rPr lang="ru-RU" dirty="0"/>
              <a:t>Подзаголовок слайда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75" y="368300"/>
            <a:ext cx="1054894" cy="1054894"/>
          </a:xfrm>
          <a:prstGeom prst="rect">
            <a:avLst/>
          </a:prstGeom>
        </p:spPr>
      </p:pic>
      <p:pic>
        <p:nvPicPr>
          <p:cNvPr id="7" name="Picture 2" descr="Picture backgroun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92399" y="103517"/>
            <a:ext cx="1229896" cy="1276709"/>
          </a:xfrm>
          <a:prstGeom prst="rect">
            <a:avLst/>
          </a:prstGeom>
          <a:noFill/>
        </p:spPr>
      </p:pic>
      <p:pic>
        <p:nvPicPr>
          <p:cNvPr id="19460" name="Picture 4" descr="Picture backgroun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996" y="1695009"/>
            <a:ext cx="3708006" cy="2470300"/>
          </a:xfrm>
          <a:prstGeom prst="rect">
            <a:avLst/>
          </a:prstGeom>
          <a:noFill/>
        </p:spPr>
      </p:pic>
      <p:pic>
        <p:nvPicPr>
          <p:cNvPr id="19458" name="Picture 2" descr="Picture background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4632" y="4496849"/>
            <a:ext cx="3830130" cy="2154448"/>
          </a:xfrm>
          <a:prstGeom prst="rect">
            <a:avLst/>
          </a:prstGeom>
          <a:noFill/>
        </p:spPr>
      </p:pic>
      <p:pic>
        <p:nvPicPr>
          <p:cNvPr id="1026" name="Picture 2" descr="C:\Users\User\Desktop\77e356d96f6bbe0e9eed75b35a3336c5b490406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8197694" y="1686597"/>
            <a:ext cx="3651310" cy="2487124"/>
          </a:xfrm>
          <a:prstGeom prst="rect">
            <a:avLst/>
          </a:prstGeom>
          <a:noFill/>
        </p:spPr>
      </p:pic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17239" y="4408096"/>
            <a:ext cx="3840453" cy="2160255"/>
          </a:xfrm>
          <a:prstGeom prst="rect">
            <a:avLst/>
          </a:prstGeom>
          <a:noFill/>
        </p:spPr>
      </p:pic>
      <p:pic>
        <p:nvPicPr>
          <p:cNvPr id="1030" name="Picture 6" descr="Picture background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442332" y="1779110"/>
            <a:ext cx="3307336" cy="2191110"/>
          </a:xfrm>
          <a:prstGeom prst="rect">
            <a:avLst/>
          </a:prstGeom>
          <a:noFill/>
        </p:spPr>
      </p:pic>
      <p:pic>
        <p:nvPicPr>
          <p:cNvPr id="1032" name="Picture 8" descr="C:\Users\User\Desktop\gt6loo7mulhcmlrkhpxzhoomtnznpzedabfhtwsuhcjqmabjfva-t4qcwmjr7r0fpcuuk-l4na8r84nfu3kuoaqb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099829" y="4304580"/>
            <a:ext cx="2251495" cy="2251495"/>
          </a:xfrm>
          <a:prstGeom prst="rect">
            <a:avLst/>
          </a:prstGeom>
          <a:noFill/>
        </p:spPr>
      </p:pic>
      <p:sp>
        <p:nvSpPr>
          <p:cNvPr id="15" name="TextBox 14"/>
          <p:cNvSpPr txBox="1"/>
          <p:nvPr/>
        </p:nvSpPr>
        <p:spPr>
          <a:xfrm>
            <a:off x="5391509" y="5443268"/>
            <a:ext cx="1682151" cy="2616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100" dirty="0">
                <a:solidFill>
                  <a:srgbClr val="2E9C58"/>
                </a:solidFill>
                <a:latin typeface="Bahnschrift SemiBold" pitchFamily="34" charset="0"/>
              </a:rPr>
              <a:t>КУРГАН</a:t>
            </a:r>
          </a:p>
        </p:txBody>
      </p:sp>
    </p:spTree>
    <p:extLst>
      <p:ext uri="{BB962C8B-B14F-4D97-AF65-F5344CB8AC3E}">
        <p14:creationId xmlns="" xmlns:p14="http://schemas.microsoft.com/office/powerpoint/2010/main" val="168403645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07910" y="0"/>
            <a:ext cx="5837413" cy="4623264"/>
          </a:xfrm>
          <a:prstGeom prst="rect">
            <a:avLst/>
          </a:prstGeom>
        </p:spPr>
      </p:pic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A043A06-1B68-4947-A187-A47A7C4C4AD9}" type="slidenum">
              <a:rPr lang="ru-RU" smtClean="0"/>
              <a:pPr/>
              <a:t>13</a:t>
            </a:fld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8706" y="752923"/>
            <a:ext cx="10108272" cy="68580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9503" y="-189114"/>
            <a:ext cx="4233838" cy="4447309"/>
          </a:xfrm>
          <a:prstGeom prst="rect">
            <a:avLst/>
          </a:prstGeom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811025" y="2707961"/>
            <a:ext cx="10742481" cy="664797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Mulish" pitchFamily="2" charset="-52"/>
                <a:ea typeface="+mj-ea"/>
                <a:cs typeface="+mj-cs"/>
              </a:rPr>
              <a:t>СПАСИБО ЗА ВНИМАНИЕ!</a:t>
            </a:r>
          </a:p>
        </p:txBody>
      </p:sp>
    </p:spTree>
    <p:extLst>
      <p:ext uri="{BB962C8B-B14F-4D97-AF65-F5344CB8AC3E}">
        <p14:creationId xmlns="" xmlns:p14="http://schemas.microsoft.com/office/powerpoint/2010/main" val="33306870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«Билет в будущее»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DBE64"/>
      </a:accent1>
      <a:accent2>
        <a:srgbClr val="4285F4"/>
      </a:accent2>
      <a:accent3>
        <a:srgbClr val="9477E6"/>
      </a:accent3>
      <a:accent4>
        <a:srgbClr val="00BBD6"/>
      </a:accent4>
      <a:accent5>
        <a:srgbClr val="F5675A"/>
      </a:accent5>
      <a:accent6>
        <a:srgbClr val="F1F5F9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108</Words>
  <Application>Microsoft Office PowerPoint</Application>
  <PresentationFormat>Произвольный</PresentationFormat>
  <Paragraphs>54</Paragraphs>
  <Slides>13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Arial</vt:lpstr>
      <vt:lpstr>Mulish</vt:lpstr>
      <vt:lpstr>Calibri</vt:lpstr>
      <vt:lpstr>Times New Roman</vt:lpstr>
      <vt:lpstr>Symbol</vt:lpstr>
      <vt:lpstr>Bahnschrift SemiBold</vt:lpstr>
      <vt:lpstr>PT Serif</vt:lpstr>
      <vt:lpstr>Тема Office</vt:lpstr>
      <vt:lpstr>Занятия  «Зауралье – мои горизонты»</vt:lpstr>
      <vt:lpstr>Тема 8. Курганская область – кузница эффективных кадров. Курган – город трудовой славы</vt:lpstr>
      <vt:lpstr>Слайд 3</vt:lpstr>
      <vt:lpstr>Слайд 4</vt:lpstr>
      <vt:lpstr>Слайд 5</vt:lpstr>
      <vt:lpstr>«Курган – город трудовой доблести»</vt:lpstr>
      <vt:lpstr>Слайд 7</vt:lpstr>
      <vt:lpstr>Где в Кургане можно обучиться на профессии будущего?</vt:lpstr>
      <vt:lpstr>Слайд 9</vt:lpstr>
      <vt:lpstr>Слайд 10</vt:lpstr>
      <vt:lpstr>Слайд 11</vt:lpstr>
      <vt:lpstr>Курганская область –  регион возможностей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2025-09-09T12:47:31Z</dcterms:created>
  <dcterms:modified xsi:type="dcterms:W3CDTF">2026-09-21T04:56:59Z</dcterms:modified>
</cp:coreProperties>
</file>