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>
  <p:sldMasterIdLst>
    <p:sldMasterId id="2147483648" r:id="rId1"/>
  </p:sldMasterIdLst>
  <p:sldIdLst>
    <p:sldId id="256" r:id="rId2"/>
    <p:sldId id="271" r:id="rId3"/>
    <p:sldId id="257" r:id="rId4"/>
    <p:sldId id="270" r:id="rId5"/>
    <p:sldId id="272" r:id="rId6"/>
    <p:sldId id="273" r:id="rId7"/>
    <p:sldId id="274" r:id="rId8"/>
    <p:sldId id="275" r:id="rId9"/>
    <p:sldId id="276" r:id="rId10"/>
    <p:sldId id="264" r:id="rId11"/>
    <p:sldId id="265" r:id="rId12"/>
    <p:sldId id="266" r:id="rId13"/>
    <p:sldId id="269" r:id="rId14"/>
  </p:sldIdLst>
  <p:sldSz cx="12192000" cy="6858000"/>
  <p:notesSz cx="12192000" cy="6858000"/>
  <p:embeddedFontLst>
    <p:embeddedFont>
      <p:font typeface="Calibri" pitchFamily="34" charset="0"/>
      <p:regular r:id="rId15"/>
      <p:bold r:id="rId16"/>
      <p:italic r:id="rId17"/>
      <p:boldItalic r:id="rId18"/>
    </p:embeddedFont>
  </p:embeddedFontLst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 varScale="1">
        <p:scale>
          <a:sx n="86" d="100"/>
          <a:sy n="86" d="100"/>
        </p:scale>
        <p:origin x="-660" y="-90"/>
      </p:cViewPr>
      <p:guideLst>
        <p:guide orient="horz" pos="1888"/>
        <p:guide orient="horz" pos="2772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 bwMode="auto">
          <a:xfrm>
            <a:off x="0" y="-4803"/>
            <a:ext cx="12192000" cy="6867606"/>
            <a:chOff x="1798015" y="-4803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1798015" y="-4803"/>
              <a:ext cx="12192000" cy="6867606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4" y="365125"/>
            <a:ext cx="11172825" cy="387798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371474" y="1044575"/>
            <a:ext cx="11449051" cy="4351338"/>
          </a:xfrm>
        </p:spPr>
        <p:txBody>
          <a:bodyPr lIns="36000" tIns="36000" rIns="36000" bIns="3600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>
            <a:lvl1pPr>
              <a:defRPr sz="1400" b="1"/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16245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5146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3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 bwMode="auto">
          <a:xfrm>
            <a:off x="0" y="-4803"/>
            <a:ext cx="12192000" cy="6867606"/>
            <a:chOff x="883400" y="0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883400" y="0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/>
                <a:ea typeface="PT Serif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 bwMode="auto">
          <a:xfrm>
            <a:off x="0" y="-4803"/>
            <a:ext cx="12192000" cy="6867606"/>
            <a:chOff x="0" y="-2401"/>
            <a:chExt cx="12192000" cy="6867606"/>
          </a:xfrm>
        </p:grpSpPr>
        <p:sp>
          <p:nvSpPr>
            <p:cNvPr id="10" name="Скругленный прямоугольник 9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 bwMode="auto">
            <a:xfrm>
              <a:off x="0" y="-2401"/>
              <a:ext cx="12192000" cy="6867606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/>
            <a:stretch/>
          </p:blipFill>
          <p:spPr bwMode="auto"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 bwMode="auto">
          <a:xfrm>
            <a:off x="371475" y="3321049"/>
            <a:ext cx="11449049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endParaRPr lang="ru-RU" sz="1800" i="1">
              <a:solidFill>
                <a:schemeClr val="bg1"/>
              </a:solidFill>
              <a:latin typeface="PT Serif"/>
              <a:ea typeface="PT Serif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 bwMode="auto"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 bwMode="auto">
          <a:xfrm>
            <a:off x="724760" y="4939950"/>
            <a:ext cx="10742481" cy="332399"/>
          </a:xfrm>
        </p:spPr>
        <p:txBody>
          <a:bodyPr wrap="square" lIns="36000" tIns="36000" rIns="36000" bIns="3600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 bwMode="auto"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 bwMode="auto"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 bwMode="auto"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/>
              </a:defRPr>
            </a:lvl1pPr>
          </a:lstStyle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2800" b="1">
          <a:solidFill>
            <a:schemeClr val="tx1"/>
          </a:solidFill>
          <a:latin typeface="Mulish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Mulish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Mulish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Mulish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Mulish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1374276402" name="TextBox 1374276401"/>
          <p:cNvSpPr txBox="1"/>
          <p:nvPr/>
        </p:nvSpPr>
        <p:spPr bwMode="auto">
          <a:xfrm>
            <a:off x="1074852" y="2331017"/>
            <a:ext cx="9048792" cy="36884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ctr" anchorCtr="0" forceAA="0" compatLnSpc="0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endParaRPr sz="2800" i="0">
              <a:solidFill>
                <a:schemeClr val="bg1"/>
              </a:solidFill>
              <a:latin typeface="Arial"/>
              <a:cs typeface="Arial"/>
            </a:endParaRPr>
          </a:p>
          <a:p>
            <a:pPr algn="l">
              <a:lnSpc>
                <a:spcPct val="100000"/>
              </a:lnSpc>
              <a:spcAft>
                <a:spcPts val="0"/>
              </a:spcAft>
              <a:defRPr/>
            </a:pPr>
            <a:endParaRPr sz="2800" b="1" i="0">
              <a:solidFill>
                <a:schemeClr val="bg1"/>
              </a:solidFill>
              <a:latin typeface="Arial"/>
              <a:ea typeface="Arial"/>
              <a:cs typeface="Arial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  <a:defRPr/>
            </a:pPr>
            <a:r>
              <a:rPr sz="3600" b="1" i="0">
                <a:solidFill>
                  <a:schemeClr val="bg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 Курганской области: высокотехнологичное сельское хозяйство</a:t>
            </a:r>
            <a:endParaRPr/>
          </a:p>
        </p:txBody>
      </p:sp>
      <p:pic>
        <p:nvPicPr>
          <p:cNvPr id="1797188341" name="Рисунок 1797188340"/>
          <p:cNvPicPr>
            <a:picLocks noChangeAspect="1"/>
          </p:cNvPicPr>
          <p:nvPr/>
        </p:nvPicPr>
        <p:blipFill>
          <a:blip r:embed="rId3" cstate="print"/>
          <a:stretch/>
        </p:blipFill>
        <p:spPr bwMode="auto">
          <a:xfrm>
            <a:off x="10038641" y="272714"/>
            <a:ext cx="1398828" cy="1398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2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20711" y="225169"/>
            <a:ext cx="9719733" cy="64818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07644" y="1027290"/>
            <a:ext cx="2777067" cy="43088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</a:rPr>
              <a:t>12 октября 2026 года</a:t>
            </a:r>
            <a:endParaRPr lang="ru-RU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418523" y="1473315"/>
            <a:ext cx="6306323" cy="2364699"/>
          </a:xfrm>
          <a:prstGeom prst="roundRect">
            <a:avLst>
              <a:gd name="adj" fmla="val 18746"/>
            </a:avLst>
          </a:prstGeom>
          <a:solidFill>
            <a:srgbClr val="9477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  <a:defRPr/>
            </a:pPr>
            <a:r>
              <a:rPr lang="ru-RU" sz="18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Сельское хозяйство</a:t>
            </a: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 — отрасль экономики, направленная на обеспечение населения продовольствием и получение сырья для ряда отраслей промышленности.</a:t>
            </a:r>
            <a:endParaRPr sz="1600" b="1">
              <a:latin typeface="Arial"/>
              <a:cs typeface="Arial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371469" y="4127499"/>
            <a:ext cx="6287647" cy="2241176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  <a:defRPr/>
            </a:pPr>
            <a:endParaRPr lang="ru-RU" sz="2000" b="1">
              <a:latin typeface="Mulish"/>
            </a:endParaRPr>
          </a:p>
        </p:txBody>
      </p:sp>
      <p:pic>
        <p:nvPicPr>
          <p:cNvPr id="1161109733" name="Рисунок 116110973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7042130" y="2312660"/>
            <a:ext cx="4432691" cy="2935426"/>
          </a:xfrm>
          <a:prstGeom prst="rect">
            <a:avLst/>
          </a:prstGeom>
        </p:spPr>
      </p:pic>
      <p:sp>
        <p:nvSpPr>
          <p:cNvPr id="630559936" name="TextBox 630559935"/>
          <p:cNvSpPr txBox="1"/>
          <p:nvPr/>
        </p:nvSpPr>
        <p:spPr bwMode="auto">
          <a:xfrm>
            <a:off x="614268" y="4571859"/>
            <a:ext cx="5915914" cy="11890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algn="just">
              <a:defRPr/>
            </a:pP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А</a:t>
            </a:r>
            <a:r>
              <a:rPr lang="ru-RU" sz="1800" b="1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гропромышленный комплекс (АПК)</a:t>
            </a:r>
            <a:r>
              <a:rPr lang="ru-RU" sz="1800" b="0" i="0" u="none" strike="noStrike" cap="none" spc="0">
                <a:solidFill>
                  <a:schemeClr val="lt1"/>
                </a:solidFill>
                <a:latin typeface="Arial"/>
                <a:ea typeface="Arial"/>
                <a:cs typeface="Arial"/>
              </a:rPr>
              <a:t> — это совокупность отраслей экономики, занимающихся производством, переработкой, хранением и реализацией сельскохозяйственной продукции. </a:t>
            </a:r>
            <a:endParaRPr sz="1800" b="0" i="0" u="none" strike="noStrike" cap="none" spc="0">
              <a:solidFill>
                <a:schemeClr val="lt1"/>
              </a:solidFill>
              <a:latin typeface="Arial"/>
              <a:cs typeface="Arial"/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кругленный прямоугольник 10"/>
          <p:cNvSpPr/>
          <p:nvPr/>
        </p:nvSpPr>
        <p:spPr bwMode="auto">
          <a:xfrm>
            <a:off x="396607" y="365361"/>
            <a:ext cx="10741446" cy="868528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агропромышленный комплекс</a:t>
            </a:r>
            <a:r>
              <a:rPr sz="2400" b="1" i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области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3392e1769e25d96c4c3da78a7a9497ea_l-9043751-images-thumbs&amp;n=13"/>
          <p:cNvPicPr>
            <a:picLocks noChangeAspect="1" noChangeArrowheads="1"/>
          </p:cNvPicPr>
          <p:nvPr/>
        </p:nvPicPr>
        <p:blipFill>
          <a:blip r:embed="rId2"/>
          <a:srcRect t="19703"/>
          <a:stretch>
            <a:fillRect/>
          </a:stretch>
        </p:blipFill>
        <p:spPr bwMode="auto">
          <a:xfrm>
            <a:off x="837283" y="982248"/>
            <a:ext cx="10609242" cy="589770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943161" y="914400"/>
            <a:ext cx="3260993" cy="980501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10"/>
          <p:cNvSpPr/>
          <p:nvPr/>
        </p:nvSpPr>
        <p:spPr bwMode="auto">
          <a:xfrm>
            <a:off x="321320" y="266210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Сельское хозяйство и АПК </a:t>
            </a:r>
            <a:r>
              <a:rPr sz="2400" b="1" i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</a:t>
            </a: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области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3174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4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29523" y="929892"/>
            <a:ext cx="3219450" cy="14287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807527" y="2431226"/>
            <a:ext cx="1261745" cy="181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1680647" y="4621231"/>
            <a:ext cx="1811701" cy="181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7379220" y="795681"/>
            <a:ext cx="2214880" cy="18954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1752" name="Picture 8" descr="https://avatars.mds.yandex.net/i?id=2db3b34566fb60c406f5d8a790481fedd0186ef1-5235567-images-thumbs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14242" y="2809301"/>
            <a:ext cx="2613293" cy="1725862"/>
          </a:xfrm>
          <a:prstGeom prst="rect">
            <a:avLst/>
          </a:prstGeom>
          <a:noFill/>
        </p:spPr>
      </p:pic>
      <p:pic>
        <p:nvPicPr>
          <p:cNvPr id="31754" name="Picture 10" descr="https://avatars.mds.yandex.net/i?id=84e64ad393604009bf76e1dc85c568c6-5365143-images-thumbs&amp;n=13"/>
          <p:cNvPicPr>
            <a:picLocks noChangeAspect="1" noChangeArrowheads="1"/>
          </p:cNvPicPr>
          <p:nvPr/>
        </p:nvPicPr>
        <p:blipFill>
          <a:blip r:embed="rId7"/>
          <a:srcRect b="15751"/>
          <a:stretch>
            <a:fillRect/>
          </a:stretch>
        </p:blipFill>
        <p:spPr bwMode="auto">
          <a:xfrm>
            <a:off x="6577070" y="4695523"/>
            <a:ext cx="4000462" cy="1727309"/>
          </a:xfrm>
          <a:prstGeom prst="rect">
            <a:avLst/>
          </a:prstGeom>
          <a:noFill/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Скругленный прямоугольник 10"/>
          <p:cNvSpPr/>
          <p:nvPr/>
        </p:nvSpPr>
        <p:spPr bwMode="auto">
          <a:xfrm>
            <a:off x="332336" y="156041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		БЫЛО					СТАЛО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33794" name="Picture 2" descr="https://avatars.mds.yandex.net/i?id=c416c74ef0b94f7dd946f39a6f7c28421a04d00a-650367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94" y="975317"/>
            <a:ext cx="4921700" cy="2594147"/>
          </a:xfrm>
          <a:prstGeom prst="rect">
            <a:avLst/>
          </a:prstGeom>
          <a:noFill/>
        </p:spPr>
      </p:pic>
      <p:pic>
        <p:nvPicPr>
          <p:cNvPr id="33796" name="Picture 4" descr="https://avatars.mds.yandex.net/i?id=ad32a7ed9e9494c217ced9f5dfc4457d9f32effc-10254792-images-thumbs&amp;n=13"/>
          <p:cNvPicPr>
            <a:picLocks noChangeAspect="1" noChangeArrowheads="1"/>
          </p:cNvPicPr>
          <p:nvPr/>
        </p:nvPicPr>
        <p:blipFill>
          <a:blip r:embed="rId3"/>
          <a:srcRect t="6041" b="6851"/>
          <a:stretch>
            <a:fillRect/>
          </a:stretch>
        </p:blipFill>
        <p:spPr bwMode="auto">
          <a:xfrm>
            <a:off x="6929611" y="936434"/>
            <a:ext cx="4354952" cy="2655065"/>
          </a:xfrm>
          <a:prstGeom prst="rect">
            <a:avLst/>
          </a:prstGeom>
          <a:noFill/>
        </p:spPr>
      </p:pic>
      <p:pic>
        <p:nvPicPr>
          <p:cNvPr id="33798" name="Picture 6" descr="Picture backgrou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81262" y="3778786"/>
            <a:ext cx="4239018" cy="2831252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кругленный прямоугольник 10"/>
          <p:cNvSpPr/>
          <p:nvPr/>
        </p:nvSpPr>
        <p:spPr bwMode="auto">
          <a:xfrm>
            <a:off x="288269" y="233159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Селекция и новые сорта растений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34818" name="Picture 2" descr="https://avatars.mds.yandex.net/i?id=da042e480dbea4453741c9eea7d5356a656a9888-1271502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743" y="807387"/>
            <a:ext cx="4093539" cy="2729027"/>
          </a:xfrm>
          <a:prstGeom prst="rect">
            <a:avLst/>
          </a:prstGeom>
          <a:noFill/>
        </p:spPr>
      </p:pic>
      <p:pic>
        <p:nvPicPr>
          <p:cNvPr id="34820" name="Picture 4" descr="https://avatars.mds.yandex.net/i?id=0154fe054679c22118ebe8dbaf4f60aa3949316d-9263767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50795" y="864825"/>
            <a:ext cx="4362678" cy="2726674"/>
          </a:xfrm>
          <a:prstGeom prst="rect">
            <a:avLst/>
          </a:prstGeom>
          <a:noFill/>
        </p:spPr>
      </p:pic>
      <p:pic>
        <p:nvPicPr>
          <p:cNvPr id="34822" name="Picture 6" descr="https://avatars.mds.yandex.net/i?id=2db36b20134279ca96e75f7f81b7ff6fa40b403e-10651277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4365" y="3755808"/>
            <a:ext cx="4306256" cy="2870838"/>
          </a:xfrm>
          <a:prstGeom prst="rect">
            <a:avLst/>
          </a:prstGeom>
          <a:noFill/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Скругленный прямоугольник 10"/>
          <p:cNvSpPr/>
          <p:nvPr/>
        </p:nvSpPr>
        <p:spPr bwMode="auto">
          <a:xfrm>
            <a:off x="277252" y="145023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Современное животноводство </a:t>
            </a:r>
            <a:r>
              <a:rPr sz="2400" b="1" i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</a:t>
            </a: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области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5842" name="Picture 2" descr="https://avatars.mds.yandex.net/i?id=a2734e6ee8ceca2f01ca435bbeebe7056105f589-4888009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2352" y="961623"/>
            <a:ext cx="3149484" cy="2290535"/>
          </a:xfrm>
          <a:prstGeom prst="rect">
            <a:avLst/>
          </a:prstGeom>
          <a:noFill/>
        </p:spPr>
      </p:pic>
      <p:pic>
        <p:nvPicPr>
          <p:cNvPr id="35844" name="Picture 4" descr="https://avatars.mds.yandex.net/i?id=3a59f13052469681a25fc70634163dfe7b0357f0-16397055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627029" y="1170944"/>
            <a:ext cx="2673942" cy="2673943"/>
          </a:xfrm>
          <a:prstGeom prst="rect">
            <a:avLst/>
          </a:prstGeom>
          <a:noFill/>
        </p:spPr>
      </p:pic>
      <p:pic>
        <p:nvPicPr>
          <p:cNvPr id="35846" name="Picture 6" descr="https://avatars.mds.yandex.net/i?id=7ad8678b2cd3c2f95ddc13594f321b2853acdc6a-3717621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7560" y="3988374"/>
            <a:ext cx="3670944" cy="2401409"/>
          </a:xfrm>
          <a:prstGeom prst="rect">
            <a:avLst/>
          </a:prstGeom>
          <a:noFill/>
        </p:spPr>
      </p:pic>
      <p:pic>
        <p:nvPicPr>
          <p:cNvPr id="35850" name="Picture 10" descr="https://avatars.mds.yandex.net/i?id=4eb0aa94657a31a483b8ada8d6f6fd0c3f597ea1-5293527-images-thumbs&amp;n=13"/>
          <p:cNvPicPr>
            <a:picLocks noChangeAspect="1" noChangeArrowheads="1"/>
          </p:cNvPicPr>
          <p:nvPr/>
        </p:nvPicPr>
        <p:blipFill>
          <a:blip r:embed="rId5"/>
          <a:srcRect b="10104"/>
          <a:stretch>
            <a:fillRect/>
          </a:stretch>
        </p:blipFill>
        <p:spPr bwMode="auto">
          <a:xfrm>
            <a:off x="1191161" y="3693806"/>
            <a:ext cx="3838575" cy="2740044"/>
          </a:xfrm>
          <a:prstGeom prst="rect">
            <a:avLst/>
          </a:prstGeom>
          <a:noFill/>
        </p:spPr>
      </p:pic>
      <p:pic>
        <p:nvPicPr>
          <p:cNvPr id="35852" name="Picture 12" descr="https://avatars.mds.yandex.net/i?id=b39e44dd6d3e03d1f1df7432d713ea2cf933777f-10416881-images-thumbs&amp;n=13"/>
          <p:cNvPicPr>
            <a:picLocks noChangeAspect="1" noChangeArrowheads="1"/>
          </p:cNvPicPr>
          <p:nvPr/>
        </p:nvPicPr>
        <p:blipFill>
          <a:blip r:embed="rId6"/>
          <a:srcRect b="8658"/>
          <a:stretch>
            <a:fillRect/>
          </a:stretch>
        </p:blipFill>
        <p:spPr bwMode="auto">
          <a:xfrm>
            <a:off x="4727575" y="1259079"/>
            <a:ext cx="2952750" cy="2784111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74574" y="903383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Ветеринар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0144698" y="95663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Агроном </a:t>
            </a:r>
            <a:endParaRPr lang="ru-RU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9681991" y="613455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Тракторист</a:t>
            </a:r>
            <a:endParaRPr lang="ru-RU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05789" y="6156592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Доярка/ дояр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605750" y="3876101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Садовник </a:t>
            </a:r>
            <a:endParaRPr lang="ru-RU" b="1" dirty="0"/>
          </a:p>
        </p:txBody>
      </p:sp>
      <p:sp>
        <p:nvSpPr>
          <p:cNvPr id="16" name="Заголовок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Скругленный прямоугольник 10"/>
          <p:cNvSpPr/>
          <p:nvPr/>
        </p:nvSpPr>
        <p:spPr bwMode="auto">
          <a:xfrm>
            <a:off x="332337" y="211125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Галерея профессий в сельском хозяйстве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043A06-1B68-4947-A187-A47A7C4C4AD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72877" y="826266"/>
          <a:ext cx="11358389" cy="6380925"/>
        </p:xfrm>
        <a:graphic>
          <a:graphicData uri="http://schemas.openxmlformats.org/drawingml/2006/table">
            <a:tbl>
              <a:tblPr/>
              <a:tblGrid>
                <a:gridCol w="3785734"/>
                <a:gridCol w="4554035"/>
                <a:gridCol w="3018620"/>
              </a:tblGrid>
              <a:tr h="1032345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Я проверяю, здоровы ли коровы и чем их лучше кормить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Овощевод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823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Я выращиваю овощи в теплице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endParaRPr lang="ru-RU" sz="20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endParaRPr lang="ru-RU" sz="2000" dirty="0" smtClean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  <a:p>
                      <a:endParaRPr lang="ru-RU" sz="2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/>
                          <a:ea typeface="Calibri"/>
                          <a:cs typeface="Times New Roman"/>
                        </a:rPr>
                        <a:t>Оператор </a:t>
                      </a:r>
                      <a:r>
                        <a:rPr lang="ru-RU" sz="2000" dirty="0" err="1">
                          <a:latin typeface="Arial"/>
                          <a:ea typeface="Calibri"/>
                          <a:cs typeface="Times New Roman"/>
                        </a:rPr>
                        <a:t>дронов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46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Arial"/>
                          <a:ea typeface="Calibri"/>
                          <a:cs typeface="Times New Roman"/>
                        </a:rPr>
                        <a:t>Настраивает и ремонтирует технику: тракторы, комбайны, системы полива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Агроном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46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Arial"/>
                          <a:ea typeface="Calibri"/>
                          <a:cs typeface="Times New Roman"/>
                        </a:rPr>
                        <a:t>Планирует посевы, следит за почвой и растениями, подбирает сорта и удобрения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Ветеринар/ зоотехник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6460"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latin typeface="Arial"/>
                          <a:ea typeface="Calibri"/>
                          <a:cs typeface="Times New Roman"/>
                        </a:rPr>
                        <a:t>Управляет </a:t>
                      </a:r>
                      <a:r>
                        <a:rPr lang="ru-RU" sz="2000" dirty="0" err="1">
                          <a:latin typeface="Arial"/>
                          <a:ea typeface="Calibri"/>
                          <a:cs typeface="Times New Roman"/>
                        </a:rPr>
                        <a:t>беспилотниками</a:t>
                      </a:r>
                      <a:r>
                        <a:rPr lang="ru-RU" sz="2000" dirty="0">
                          <a:latin typeface="Arial"/>
                          <a:ea typeface="Calibri"/>
                          <a:cs typeface="Times New Roman"/>
                        </a:rPr>
                        <a:t> на полях, анализирует снимки, настраивает датчики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solidFill>
                          <a:srgbClr val="000000"/>
                        </a:solidFill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rgbClr val="000000"/>
                          </a:solidFill>
                          <a:latin typeface="Arial"/>
                          <a:ea typeface="Calibri"/>
                          <a:cs typeface="Times New Roman"/>
                        </a:rPr>
                        <a:t>Механик/ инженер сельхозтехники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 b="10625"/>
          <a:stretch/>
        </p:blipFill>
        <p:spPr bwMode="auto">
          <a:xfrm>
            <a:off x="4335482" y="5503154"/>
            <a:ext cx="2032268" cy="13548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387238" y="3061006"/>
            <a:ext cx="2095500" cy="139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4467282" y="716574"/>
            <a:ext cx="1781175" cy="1260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 b="11250"/>
          <a:stretch/>
        </p:blipFill>
        <p:spPr bwMode="auto">
          <a:xfrm>
            <a:off x="6841475" y="1715901"/>
            <a:ext cx="2059609" cy="1345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:lc="http://schemas.openxmlformats.org/drawingml/2006/lockedCanvas" xmlns=""/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:lc="http://schemas.openxmlformats.org/drawingml/2006/locked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883591" y="4443607"/>
            <a:ext cx="2038350" cy="136398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Скругленный прямоугольник 10"/>
          <p:cNvSpPr/>
          <p:nvPr/>
        </p:nvSpPr>
        <p:spPr bwMode="auto">
          <a:xfrm>
            <a:off x="299285" y="178075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«Угадай профессию!»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12"/>
          <p:cNvSpPr/>
          <p:nvPr/>
        </p:nvSpPr>
        <p:spPr bwMode="auto">
          <a:xfrm>
            <a:off x="517790" y="914397"/>
            <a:ext cx="10447641" cy="5175113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7793" marR="0" indent="-217793" algn="just">
              <a:spcBef>
                <a:spcPts val="599"/>
              </a:spcBef>
              <a:spcAft>
                <a:spcPts val="599"/>
              </a:spcAft>
              <a:buFont typeface="Arial"/>
              <a:buChar char="•"/>
              <a:defRPr/>
            </a:pPr>
            <a:endParaRPr sz="2400"/>
          </a:p>
        </p:txBody>
      </p:sp>
      <p:sp>
        <p:nvSpPr>
          <p:cNvPr id="1337535034" name="Текст 2"/>
          <p:cNvSpPr>
            <a:spLocks noGrp="1"/>
          </p:cNvSpPr>
          <p:nvPr>
            <p:ph type="body" idx="1"/>
          </p:nvPr>
        </p:nvSpPr>
        <p:spPr bwMode="auto">
          <a:xfrm>
            <a:off x="759246" y="964413"/>
            <a:ext cx="10515600" cy="4806071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/>
          </a:bodyPr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Мясокомбинат </a:t>
            </a: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«Велес»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ООО «Молоко Зауралья»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ООО «ВИТ»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Курганский мясокомбинат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«Агрофирма «Боровская»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ЗАО «Картофель» 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Научно-производственный холдинг «Кургансемена»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marR="0" indent="-327936" algn="l">
              <a:spcAft>
                <a:spcPts val="0"/>
              </a:spcAft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ЗАО «Глинки»</a:t>
            </a:r>
            <a:endParaRPr sz="2800" b="0">
              <a:solidFill>
                <a:schemeClr val="tx1"/>
              </a:solidFill>
              <a:latin typeface="Arial"/>
              <a:cs typeface="Arial"/>
            </a:endParaRPr>
          </a:p>
          <a:p>
            <a:pPr marL="327936" indent="-327936">
              <a:buFont typeface="Arial"/>
              <a:buChar char="•"/>
              <a:defRPr/>
            </a:pPr>
            <a:r>
              <a:rPr sz="28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Агрофирма «Русское поле»</a:t>
            </a:r>
            <a:endParaRPr sz="2800">
              <a:solidFill>
                <a:schemeClr val="tx1"/>
              </a:solidFill>
            </a:endParaRPr>
          </a:p>
        </p:txBody>
      </p:sp>
      <p:sp>
        <p:nvSpPr>
          <p:cNvPr id="1413337426" name="Номер слайда 11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31D6530-9CD8-4D94-73D5-312D4F6C60CF}" type="slidenum">
              <a:rPr lang="ru-RU"/>
              <a:pPr>
                <a:defRPr/>
              </a:pPr>
              <a:t>10</a:t>
            </a:fld>
            <a:endParaRPr lang="ru-RU"/>
          </a:p>
        </p:txBody>
      </p:sp>
      <p:sp>
        <p:nvSpPr>
          <p:cNvPr id="1750703128" name="TextBox 1750703127"/>
          <p:cNvSpPr txBox="1"/>
          <p:nvPr/>
        </p:nvSpPr>
        <p:spPr bwMode="auto">
          <a:xfrm>
            <a:off x="759247" y="2632042"/>
            <a:ext cx="4525097" cy="36611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>
              <a:defRPr/>
            </a:pPr>
            <a:endParaRPr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кругленный прямоугольник 10"/>
          <p:cNvSpPr/>
          <p:nvPr/>
        </p:nvSpPr>
        <p:spPr bwMode="auto">
          <a:xfrm>
            <a:off x="288270" y="211125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ru-RU" sz="2400" b="1" i="0" dirty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Ведущие предприятия АПК </a:t>
            </a:r>
            <a:r>
              <a:rPr sz="2400" b="1" i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Курганской </a:t>
            </a: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области</a:t>
            </a:r>
            <a:endParaRPr/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68210" y="5188944"/>
            <a:ext cx="1457677" cy="1014127"/>
          </a:xfrm>
          <a:prstGeom prst="rect">
            <a:avLst/>
          </a:prstGeom>
          <a:noFill/>
        </p:spPr>
      </p:pic>
      <p:pic>
        <p:nvPicPr>
          <p:cNvPr id="7172" name="Picture 4" descr="https://avatars.mds.yandex.net/i?id=bf9467ce9e1cc6e3d07d2596e0f2587e_sr-12144624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9755" y="3188314"/>
            <a:ext cx="1770043" cy="473180"/>
          </a:xfrm>
          <a:prstGeom prst="rect">
            <a:avLst/>
          </a:prstGeom>
          <a:noFill/>
        </p:spPr>
      </p:pic>
      <p:pic>
        <p:nvPicPr>
          <p:cNvPr id="7174" name="Picture 6" descr="https://avatars.mds.yandex.net/i?id=6a0b21825dcc3427b6e09dd6d41987de7c10f36f-4570726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42505" y="3748305"/>
            <a:ext cx="1849495" cy="1335979"/>
          </a:xfrm>
          <a:prstGeom prst="rect">
            <a:avLst/>
          </a:prstGeom>
          <a:noFill/>
        </p:spPr>
      </p:pic>
      <p:pic>
        <p:nvPicPr>
          <p:cNvPr id="7176" name="Picture 8" descr="https://avatars.mds.yandex.net/i?id=248d655f5ebfe9bd41ce6e0941cce79938043158-12471733-images-thumbs&amp;n=1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02468" y="848297"/>
            <a:ext cx="1671585" cy="1107425"/>
          </a:xfrm>
          <a:prstGeom prst="rect">
            <a:avLst/>
          </a:prstGeom>
          <a:noFill/>
        </p:spPr>
      </p:pic>
      <p:pic>
        <p:nvPicPr>
          <p:cNvPr id="7178" name="Picture 10" descr="https://avatars.mds.yandex.net/i?id=26ec0dea416da577e707b28672acf2232703ec53-5222129-images-thumbs&amp;n=1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390245" y="2060977"/>
            <a:ext cx="1023230" cy="102323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31286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02B6C04-126B-3F68-BEA2-D29BED32E85A}" type="slidenum">
              <a:rPr lang="ru-RU"/>
              <a:pPr>
                <a:defRPr/>
              </a:pPr>
              <a:t>11</a:t>
            </a:fld>
            <a:endParaRPr lang="ru-RU"/>
          </a:p>
        </p:txBody>
      </p:sp>
      <p:sp>
        <p:nvSpPr>
          <p:cNvPr id="1123941036" name="Скругленный прямоугольник 10"/>
          <p:cNvSpPr/>
          <p:nvPr/>
        </p:nvSpPr>
        <p:spPr bwMode="auto">
          <a:xfrm>
            <a:off x="795045" y="365361"/>
            <a:ext cx="10601908" cy="606985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Колледжи и техникумы Курганской области</a:t>
            </a:r>
            <a:endParaRPr/>
          </a:p>
        </p:txBody>
      </p:sp>
      <p:sp>
        <p:nvSpPr>
          <p:cNvPr id="147707552" name="Скругленный прямоугольник 12"/>
          <p:cNvSpPr/>
          <p:nvPr/>
        </p:nvSpPr>
        <p:spPr bwMode="auto">
          <a:xfrm>
            <a:off x="760164" y="1167788"/>
            <a:ext cx="10447641" cy="5175113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17793" marR="0" indent="-217793" algn="just">
              <a:spcBef>
                <a:spcPts val="599"/>
              </a:spcBef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Курганский государственный колледж</a:t>
            </a:r>
            <a:r>
              <a:rPr sz="24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2400"/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Куртамышский сельскохозяйственный техникум</a:t>
            </a:r>
            <a:r>
              <a:rPr sz="24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Петуховский техникум механизации и электрификации сельского хозяйства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Курганский технологический колледж имени </a:t>
            </a:r>
            <a:r>
              <a:rPr sz="2400" b="1" i="0" smtClean="0">
                <a:solidFill>
                  <a:schemeClr val="tx1"/>
                </a:solidFill>
                <a:latin typeface="Arial"/>
                <a:ea typeface="Arial"/>
                <a:cs typeface="Arial"/>
              </a:rPr>
              <a:t>Н.Я</a:t>
            </a: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. Анфиногенова</a:t>
            </a:r>
            <a:r>
              <a:rPr sz="24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Березовский агропромышленный техникум</a:t>
            </a:r>
            <a:r>
              <a:rPr sz="2400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 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Альменевский аграрно-технологический техникум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Лебяжьевский агропромышленный техникум</a:t>
            </a:r>
            <a:endParaRPr sz="2400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marR="0" indent="-217793" algn="just">
              <a:spcAft>
                <a:spcPts val="599"/>
              </a:spcAft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Шумихинский аграрно-строительный колледж</a:t>
            </a:r>
            <a:endParaRPr sz="2400" b="1" i="0">
              <a:solidFill>
                <a:schemeClr val="tx1"/>
              </a:solidFill>
              <a:latin typeface="Arial"/>
              <a:cs typeface="Arial"/>
            </a:endParaRPr>
          </a:p>
          <a:p>
            <a:pPr marL="217793" indent="-217793">
              <a:buFont typeface="Arial"/>
              <a:buChar char="•"/>
              <a:defRPr/>
            </a:pPr>
            <a:r>
              <a:rPr sz="2400" b="1" i="0">
                <a:solidFill>
                  <a:schemeClr val="tx1"/>
                </a:solidFill>
                <a:latin typeface="Arial"/>
                <a:ea typeface="Arial"/>
                <a:cs typeface="Arial"/>
              </a:rPr>
              <a:t>Мишкинский профессионально-педагогический колледж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0306981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6E3330F-3A18-185F-0289-1D5CAFD0D2D8}" type="slidenum">
              <a:rPr lang="ru-RU"/>
              <a:pPr>
                <a:defRPr/>
              </a:pPr>
              <a:t>12</a:t>
            </a:fld>
            <a:endParaRPr lang="ru-RU"/>
          </a:p>
        </p:txBody>
      </p:sp>
      <p:sp>
        <p:nvSpPr>
          <p:cNvPr id="459491945" name="Скругленный прямоугольник 10"/>
          <p:cNvSpPr/>
          <p:nvPr/>
        </p:nvSpPr>
        <p:spPr bwMode="auto">
          <a:xfrm>
            <a:off x="817078" y="409428"/>
            <a:ext cx="10601907" cy="606984"/>
          </a:xfrm>
          <a:prstGeom prst="roundRect">
            <a:avLst>
              <a:gd name="adj" fmla="val 18746"/>
            </a:avLst>
          </a:prstGeom>
          <a:solidFill>
            <a:srgbClr val="2DBE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sz="2200" b="1">
                <a:solidFill>
                  <a:srgbClr val="000000"/>
                </a:solidFill>
                <a:latin typeface="Arial"/>
                <a:ea typeface="Arial"/>
                <a:cs typeface="Arial"/>
              </a:rPr>
              <a:t>       </a:t>
            </a:r>
            <a:r>
              <a:rPr lang="ru-RU" sz="2200" b="1" dirty="0" smtClean="0">
                <a:solidFill>
                  <a:srgbClr val="000000"/>
                </a:solidFill>
                <a:latin typeface="Arial"/>
                <a:ea typeface="Arial"/>
                <a:cs typeface="Arial"/>
              </a:rPr>
              <a:t>Возможности для сельскохозяйственного образования</a:t>
            </a:r>
            <a:endParaRPr sz="2200"/>
          </a:p>
        </p:txBody>
      </p:sp>
      <p:sp>
        <p:nvSpPr>
          <p:cNvPr id="1907959061" name="Скругленный прямоугольник 12"/>
          <p:cNvSpPr/>
          <p:nvPr/>
        </p:nvSpPr>
        <p:spPr bwMode="auto">
          <a:xfrm>
            <a:off x="539827" y="1200840"/>
            <a:ext cx="11182120" cy="5376230"/>
          </a:xfrm>
          <a:prstGeom prst="roundRect">
            <a:avLst>
              <a:gd name="adj" fmla="val 12028"/>
            </a:avLst>
          </a:prstGeom>
          <a:solidFill>
            <a:srgbClr val="E0F5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endParaRPr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05080" y="1377107"/>
          <a:ext cx="10961784" cy="5111828"/>
        </p:xfrm>
        <a:graphic>
          <a:graphicData uri="http://schemas.openxmlformats.org/drawingml/2006/table">
            <a:tbl>
              <a:tblPr/>
              <a:tblGrid>
                <a:gridCol w="3635566"/>
                <a:gridCol w="3672290"/>
                <a:gridCol w="3653928"/>
              </a:tblGrid>
              <a:tr h="601391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Интерес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Предметы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/>
                        <a:t>Кружки/возможности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479">
                <a:tc>
                  <a:txBody>
                    <a:bodyPr/>
                    <a:lstStyle/>
                    <a:p>
                      <a:r>
                        <a:rPr lang="ru-RU" sz="2400" dirty="0"/>
                        <a:t>Растения и погода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Биология, география, химия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Экология, исследовательские проекты, </a:t>
                      </a:r>
                      <a:r>
                        <a:rPr lang="ru-RU" sz="2400" dirty="0" err="1" smtClean="0"/>
                        <a:t>агротехклассы</a:t>
                      </a:r>
                      <a:endParaRPr lang="ru-RU" sz="2400" dirty="0"/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479">
                <a:tc>
                  <a:txBody>
                    <a:bodyPr/>
                    <a:lstStyle/>
                    <a:p>
                      <a:r>
                        <a:rPr lang="ru-RU" sz="2400"/>
                        <a:t>Техника и устройства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Физика, технология, информатика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Робототехника, программирование, инженерные кружки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3479">
                <a:tc>
                  <a:txBody>
                    <a:bodyPr/>
                    <a:lstStyle/>
                    <a:p>
                      <a:r>
                        <a:rPr lang="ru-RU" sz="2400"/>
                        <a:t>Наблюдение и измерения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/>
                        <a:t>Математика, информатика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Анализ данных, мини-исследования, проектная работа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A043A06-1B68-4947-A187-A47A7C4C4AD9}" type="slidenum">
              <a:rPr lang="ru-RU"/>
              <a:pPr>
                <a:defRPr/>
              </a:pPr>
              <a:t>13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/>
          <p:nvPr/>
        </p:nvSpPr>
        <p:spPr bwMode="auto"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36000" tIns="36000" rIns="36000" bIns="36000" rtlCol="0" anchor="t">
            <a:spAutoFit/>
          </a:bodyPr>
          <a:lstStyle/>
          <a:p>
            <a:pPr marL="0" marR="0" lvl="0" indent="0" algn="ctr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4800" b="1" i="0" u="none" strike="noStrike" cap="none" spc="0">
                <a:ln>
                  <a:noFill/>
                </a:ln>
                <a:solidFill>
                  <a:schemeClr val="tx1"/>
                </a:solidFill>
                <a:latin typeface="Mulish"/>
                <a:ea typeface="+mj-ea"/>
                <a:cs typeface="+mj-cs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w="http://schemas.openxmlformats.org/wordprocessingml/2006/main" xmlns:m="http://schemas.openxmlformats.org/officeDocument/2006/math" xmlns="" Requires="p14">
      <p:transition p14:dur="2000" advClick="1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252</Words>
  <Application>Р7-Офис/2024.4.2.721</Application>
  <DocSecurity>0</DocSecurity>
  <PresentationFormat>Произвольный</PresentationFormat>
  <Paragraphs>75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Mulish</vt:lpstr>
      <vt:lpstr>Times New Roman</vt:lpstr>
      <vt:lpstr>PT Serif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5</cp:revision>
  <dcterms:created xsi:type="dcterms:W3CDTF">2025-09-09T12:47:31Z</dcterms:created>
  <dcterms:modified xsi:type="dcterms:W3CDTF">2026-09-13T12:31:18Z</dcterms:modified>
  <dc:identifier/>
  <dc:language/>
  <cp:version/>
</cp:coreProperties>
</file>