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2" r:id="rId3"/>
    <p:sldId id="317" r:id="rId4"/>
    <p:sldId id="312" r:id="rId5"/>
    <p:sldId id="318" r:id="rId6"/>
    <p:sldId id="319" r:id="rId7"/>
    <p:sldId id="320" r:id="rId8"/>
    <p:sldId id="321" r:id="rId9"/>
    <p:sldId id="323" r:id="rId10"/>
    <p:sldId id="322" r:id="rId11"/>
    <p:sldId id="283" r:id="rId12"/>
    <p:sldId id="270" r:id="rId13"/>
  </p:sldIdLst>
  <p:sldSz cx="12192000" cy="6858000"/>
  <p:notesSz cx="6858000" cy="9144000"/>
  <p:embeddedFontLst>
    <p:embeddedFont>
      <p:font typeface="Mulish" charset="-52"/>
      <p:regular r:id="rId16"/>
      <p:bold r:id="rId17"/>
      <p:italic r:id="rId18"/>
      <p:boldItalic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ambria" pitchFamily="18" charset="0"/>
      <p:regular r:id="rId24"/>
      <p:bold r:id="rId25"/>
      <p:italic r:id="rId26"/>
      <p:boldItalic r:id="rId27"/>
    </p:embeddedFont>
    <p:embeddedFont>
      <p:font typeface="Bahnschrift SemiBold" pitchFamily="34" charset="0"/>
      <p:bold r:id="rId28"/>
    </p:embeddedFont>
    <p:embeddedFont>
      <p:font typeface="PT Serif" charset="-52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38AEA"/>
    <a:srgbClr val="9477E6"/>
    <a:srgbClr val="2E9C58"/>
    <a:srgbClr val="7EC234"/>
    <a:srgbClr val="5D97F5"/>
    <a:srgbClr val="4285F4"/>
    <a:srgbClr val="2C61B9"/>
    <a:srgbClr val="E3EDFE"/>
    <a:srgbClr val="E0F5E8"/>
    <a:srgbClr val="EFEB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14" autoAdjust="0"/>
  </p:normalViewPr>
  <p:slideViewPr>
    <p:cSldViewPr snapToGrid="0" showGuides="1">
      <p:cViewPr varScale="1">
        <p:scale>
          <a:sx n="110" d="100"/>
          <a:sy n="110" d="100"/>
        </p:scale>
        <p:origin x="-780" y="-84"/>
      </p:cViewPr>
      <p:guideLst>
        <p:guide orient="horz" pos="1888"/>
        <p:guide orient="horz" pos="27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CC600-9BA1-4118-A031-0929037162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71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7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013" y="3484945"/>
            <a:ext cx="10742481" cy="2492990"/>
          </a:xfrm>
        </p:spPr>
        <p:txBody>
          <a:bodyPr/>
          <a:lstStyle/>
          <a:p>
            <a:pPr algn="ctr"/>
            <a:r>
              <a:rPr lang="ru-RU" dirty="0"/>
              <a:t>Занятия </a:t>
            </a:r>
            <a:br>
              <a:rPr lang="ru-RU" dirty="0"/>
            </a:br>
            <a:r>
              <a:rPr lang="ru-RU" dirty="0"/>
              <a:t>«Зауралье – мои горизонты»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90460" y="3244334"/>
            <a:ext cx="4411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9477E6"/>
                </a:solidFill>
              </a:rPr>
              <a:t>Цикл занятий «Зауралье – мои горизонты»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2531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6519" y="3522564"/>
            <a:ext cx="10742481" cy="249850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dirty="0">
                <a:effectLst/>
                <a:latin typeface="Mulish" panose="020B0604020202020204" charset="-52"/>
                <a:ea typeface="Calibri" panose="020F0502020204030204" pitchFamily="34" charset="0"/>
                <a:cs typeface="Calibri" panose="020F0502020204030204" pitchFamily="34" charset="0"/>
              </a:rPr>
              <a:t>Тема 8. Курганская область – кузница эффективных кадров. Курган – город трудовой славы</a:t>
            </a:r>
            <a:endParaRPr lang="ru-RU" sz="4800" dirty="0">
              <a:effectLst/>
              <a:latin typeface="Mulish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49447"/>
            <a:ext cx="1054894" cy="105489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84663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4453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4C2930C-F7EE-436E-BE8F-60CE5F3FD9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E02F977-E1D3-429C-8FF9-9AAE4E7DA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2900" y="304800"/>
            <a:ext cx="11506200" cy="6248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AD7CD0A-88E0-4453-BC3C-C0CDB86F07C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50" y="61735"/>
            <a:ext cx="1054699" cy="10546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925CA8F-EDA6-4FA7-B2E5-BEC9E0CFE5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87959" y="61735"/>
            <a:ext cx="1132591" cy="11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75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7AC229-1475-49ED-9F3D-4683D9EC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498598"/>
          </a:xfrm>
        </p:spPr>
        <p:txBody>
          <a:bodyPr/>
          <a:lstStyle/>
          <a:p>
            <a:pPr algn="ctr"/>
            <a:r>
              <a:rPr lang="ru-RU" sz="3600" dirty="0"/>
              <a:t>«Курган – город трудовой доблести»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CA9EAB4-8D29-4D95-AA7E-88F3FFD602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3748FAC-4066-42E6-8A23-62D7A04E5F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23" y="11243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05CB8B0-BE2F-4AC4-BDEB-B2494651100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1073" y="47259"/>
            <a:ext cx="871804" cy="9022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455B1B9-2BF0-4CF9-9306-FCFF7AD98F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9123" y="1785250"/>
            <a:ext cx="6305550" cy="36766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5D680D7-0ACE-4A9F-A69D-3F67D0793E7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56720" y="3139911"/>
            <a:ext cx="4511430" cy="3176047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7D5CE364-4A8F-4CF4-96E0-034A000DC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5929" y="968398"/>
            <a:ext cx="3933187" cy="307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707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CD68BA6-96E9-49EC-99C1-84A9E09BB4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F3C65E5-5AB2-421E-ADE6-B6B3644076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0537" y="490537"/>
            <a:ext cx="11210925" cy="58769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1689A9C-96A2-4D97-B6D2-47752222671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97" y="36785"/>
            <a:ext cx="957155" cy="9571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6F34044-5830-4215-9F4E-166E0CC59B7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1466" y="91654"/>
            <a:ext cx="871804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340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B907F1-539D-4FD4-93CB-9E706AA6B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BF3CD65-26A4-4F77-B552-CC5133B3C72B}"/>
              </a:ext>
            </a:extLst>
          </p:cNvPr>
          <p:cNvSpPr txBox="1"/>
          <p:nvPr/>
        </p:nvSpPr>
        <p:spPr>
          <a:xfrm>
            <a:off x="2249471" y="197962"/>
            <a:ext cx="9294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Трудовой подвиг жителей Зауралья в годы Великой Отечественной войны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959B70C-AF63-4714-8AC8-42F88191A7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19" y="88716"/>
            <a:ext cx="957155" cy="9571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A4AB47A-B26E-40D1-B3FC-D78B32BF71E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08398" y="88717"/>
            <a:ext cx="871804" cy="90228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9A4BB015-F232-4699-A6FE-9E58097E1C0D}"/>
              </a:ext>
            </a:extLst>
          </p:cNvPr>
          <p:cNvSpPr/>
          <p:nvPr/>
        </p:nvSpPr>
        <p:spPr>
          <a:xfrm>
            <a:off x="678730" y="1282045"/>
            <a:ext cx="11085922" cy="50244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185E219-421A-49D3-9276-E44FBD494CB0}"/>
              </a:ext>
            </a:extLst>
          </p:cNvPr>
          <p:cNvSpPr txBox="1"/>
          <p:nvPr/>
        </p:nvSpPr>
        <p:spPr>
          <a:xfrm flipH="1">
            <a:off x="1010574" y="1835231"/>
            <a:ext cx="104448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Эвакуация предприятий и военное производство.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В годы войны в Зауралье были эвакуированы 22 завода, 15 из них разместились в Кургане. Производство запускали буквально с колёс, часто в крайне сложных условиях — в холодных помещениях, без достаточных промышленных площадей. </a:t>
            </a:r>
            <a:r>
              <a:rPr lang="ru-RU" sz="14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Зауральцы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работали по 12–18 часов в сутки, разгружали вагоны с оборудованием, монтировали его.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rgbClr val="333333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14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Подвиг железнодорожников.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ru-RU" sz="14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Курганцы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проявили смекалку: машинисты Александр </a:t>
            </a:r>
            <a:r>
              <a:rPr lang="ru-RU" sz="14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Утюмов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и Иван Блинов разработали схему безостановочных и безводных рейсов, что позволяло пускать тяжеловесные поезда без дозаправки, экономить время и топливо. В 1943 году </a:t>
            </a:r>
            <a:r>
              <a:rPr lang="ru-RU" sz="14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курганцы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завоевали переходящее красное знамя Наркомата железнодорожного транспорта и удерживали его до конца войны. Иван Блинов, один из первых в Кургане Героев Социалистического Труда, водил поезда-тяжеловесы, экономил топливо и зимой работал по нормам летнего графика. 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rgbClr val="333333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14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Послевоенное восстановление и освоение целины.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В 1950-х годах Екатерина Родионова, одна из первых трактористок в области, одной из первых в регионе освоила новую технику, а позже активно участвовала в освоении целинных и залежных земель. За этот труд она была удостоена звания Героя Социалистического Труда. 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rgbClr val="333333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ru-RU" sz="14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Наследие для современности.</a:t>
            </a:r>
            <a:r>
              <a:rPr lang="ru-RU" sz="14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Эвакуированные заводы заложили промышленную базу региона, которая в послевоенные годы развивалась и диверсифицировалась. Подвиг железнодорожников сформировал транспортную инфраструктуру, обеспечивающую логистику. А опыт и традиции, заложенные в те годы, воспитали в жителях области уважение к труду, стойкость и готовность к самоотверженной работе. Эти качества стали важной частью социального капитала региона, влияя на его современное развитие.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66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BA30B00-4A7D-44F5-B3D6-0B7FEAC5A4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E84A5BB-7738-4344-9516-5CA061303640}"/>
              </a:ext>
            </a:extLst>
          </p:cNvPr>
          <p:cNvSpPr txBox="1"/>
          <p:nvPr/>
        </p:nvSpPr>
        <p:spPr>
          <a:xfrm flipH="1">
            <a:off x="2678076" y="256834"/>
            <a:ext cx="6835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Перспективы для молодежи Курганской области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14463EE-E7E7-40AF-B974-7E6935F5C4F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22" y="110507"/>
            <a:ext cx="957155" cy="9571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2D35A96-297F-4161-9A61-1C51F246A88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65723" y="91653"/>
            <a:ext cx="871804" cy="9022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202FFA-7920-42FC-B9E6-B6420974D08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0966" y="2021755"/>
            <a:ext cx="4202190" cy="281449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5200865-E52A-4812-BBB8-99BBF3A32ACF}"/>
              </a:ext>
            </a:extLst>
          </p:cNvPr>
          <p:cNvSpPr/>
          <p:nvPr/>
        </p:nvSpPr>
        <p:spPr>
          <a:xfrm>
            <a:off x="647699" y="1263192"/>
            <a:ext cx="2915633" cy="49679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48954FE-78FC-4D7C-9836-221C101B19A0}"/>
              </a:ext>
            </a:extLst>
          </p:cNvPr>
          <p:cNvSpPr txBox="1"/>
          <p:nvPr/>
        </p:nvSpPr>
        <p:spPr>
          <a:xfrm flipH="1">
            <a:off x="647699" y="1526691"/>
            <a:ext cx="2915633" cy="483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1800" b="1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Сильные стороны региона:</a:t>
            </a:r>
            <a:endParaRPr lang="ru-RU" sz="1800" b="1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Развитая 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промышленность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(машиностроение, ОПК, стройматериалы)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Активный 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агропромышленный комплекс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Рост 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сферы услуг и IT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Поддержка </a:t>
            </a: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молодых специалистов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от властей и бизнеса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F802CC8-42D5-4786-96C0-0746E04EAF9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00790" y="1250254"/>
            <a:ext cx="2932430" cy="4980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565EE8E-B55E-473D-B91A-791FC1210B1E}"/>
              </a:ext>
            </a:extLst>
          </p:cNvPr>
          <p:cNvSpPr txBox="1"/>
          <p:nvPr/>
        </p:nvSpPr>
        <p:spPr>
          <a:xfrm>
            <a:off x="8227378" y="1526691"/>
            <a:ext cx="2915633" cy="457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1800" b="1" dirty="0">
                <a:solidFill>
                  <a:srgbClr val="365F9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Новые возможности:</a:t>
            </a:r>
            <a:endParaRPr lang="ru-RU" sz="1800" b="1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Цифровизация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предприятий — спрос на IT-специалистов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Экологические проекты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переработка отходов, «зелёная» энергетика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туризма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исторические, природные, паломнические маршруты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470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EE3964-5371-446E-A567-9673380C0F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390D6EB-5680-40BB-9CF3-883CF128A5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449" y="110507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F6323C0-A095-4BD1-9D4E-7890D9B1FA3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08398" y="110507"/>
            <a:ext cx="871804" cy="9022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228E226-4806-420B-B8CC-6BBBEB0342D0}"/>
              </a:ext>
            </a:extLst>
          </p:cNvPr>
          <p:cNvSpPr txBox="1"/>
          <p:nvPr/>
        </p:nvSpPr>
        <p:spPr>
          <a:xfrm>
            <a:off x="1533506" y="260341"/>
            <a:ext cx="8993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Современные возможности профессиональной самореализации в Курганской области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9FF6241A-077D-44B6-8EED-E6FE23DB9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9190082"/>
              </p:ext>
            </p:extLst>
          </p:nvPr>
        </p:nvGraphicFramePr>
        <p:xfrm>
          <a:off x="2311137" y="1216057"/>
          <a:ext cx="7569726" cy="2564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3242">
                  <a:extLst>
                    <a:ext uri="{9D8B030D-6E8A-4147-A177-3AD203B41FA5}">
                      <a16:colId xmlns:a16="http://schemas.microsoft.com/office/drawing/2014/main" xmlns="" val="805407850"/>
                    </a:ext>
                  </a:extLst>
                </a:gridCol>
                <a:gridCol w="2523242">
                  <a:extLst>
                    <a:ext uri="{9D8B030D-6E8A-4147-A177-3AD203B41FA5}">
                      <a16:colId xmlns:a16="http://schemas.microsoft.com/office/drawing/2014/main" xmlns="" val="3580656509"/>
                    </a:ext>
                  </a:extLst>
                </a:gridCol>
                <a:gridCol w="2523242">
                  <a:extLst>
                    <a:ext uri="{9D8B030D-6E8A-4147-A177-3AD203B41FA5}">
                      <a16:colId xmlns:a16="http://schemas.microsoft.com/office/drawing/2014/main" xmlns="" val="3162680493"/>
                    </a:ext>
                  </a:extLst>
                </a:gridCol>
              </a:tblGrid>
              <a:tr h="516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Учреждения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Примеры специальностей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835289315"/>
                  </a:ext>
                </a:extLst>
              </a:tr>
              <a:tr h="1013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СПО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Курганский машиностроительный, аграрный, медицинский колледжи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Техник, агроном, фармацевт, сварщик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949178802"/>
                  </a:ext>
                </a:extLst>
              </a:tr>
              <a:tr h="516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ВУЗ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Курганский государственный университет (КГУ)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Инженерия, IT, педагогика, экономика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925475930"/>
                  </a:ext>
                </a:extLst>
              </a:tr>
              <a:tr h="516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Доп. образование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Центры </a:t>
                      </a:r>
                      <a:r>
                        <a:rPr lang="ru-RU" sz="1100" dirty="0" err="1">
                          <a:effectLst/>
                        </a:rPr>
                        <a:t>WorldSkills</a:t>
                      </a:r>
                      <a:r>
                        <a:rPr lang="ru-RU" sz="1100" dirty="0">
                          <a:effectLst/>
                        </a:rPr>
                        <a:t>, IT-кубы, технопарки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Программирование, 3D-моделирование, робототехника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282469186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8E7AB6E-DC5C-4BFE-85A2-A0981A7B5630}"/>
              </a:ext>
            </a:extLst>
          </p:cNvPr>
          <p:cNvSpPr txBox="1"/>
          <p:nvPr/>
        </p:nvSpPr>
        <p:spPr>
          <a:xfrm>
            <a:off x="2215299" y="3780149"/>
            <a:ext cx="10162095" cy="2726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Поддержка талантов: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Олимпиады и конкурсы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всероссийские, региональные, профессиональные (</a:t>
            </a:r>
            <a:r>
              <a:rPr lang="ru-RU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WorldSkills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Льготы при поступлении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победителей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Стипендии и гранты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молодых учёных и изобретателей</a:t>
            </a:r>
          </a:p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 и трудоустройство: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Учебные рабочие места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предприятиях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Четырёхсторонние соглашения</a:t>
            </a: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(школа — колледж — вуз — работодатель)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Стажировки</a:t>
            </a:r>
            <a:r>
              <a:rPr lang="ru-RU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в «</a:t>
            </a:r>
            <a:r>
              <a:rPr lang="ru-RU" sz="1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Курганмашзаводе</a:t>
            </a:r>
            <a:r>
              <a:rPr lang="ru-RU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ru-RU" sz="1400" dirty="0" err="1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Далур</a:t>
            </a:r>
            <a:r>
              <a:rPr lang="ru-RU" sz="14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», агрокомбинатах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63051C1-EF15-4D0F-9DEF-A110FA06D88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32202" y="4495407"/>
            <a:ext cx="3048000" cy="17145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C8383D9C-6D5C-4AD7-8F0B-2B3612C4CB4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611" y="3248188"/>
            <a:ext cx="2170688" cy="122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066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0B95E60-062C-4C57-9B3C-586EF35AF3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EB11A6-C7DD-45B8-839E-0E5F1B84B7F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41" y="0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011AE5A-B464-4977-9C1B-11FBFC0B7F3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08398" y="54869"/>
            <a:ext cx="871804" cy="902286"/>
          </a:xfrm>
          <a:prstGeom prst="rect">
            <a:avLst/>
          </a:prstGeom>
        </p:spPr>
      </p:pic>
      <p:sp>
        <p:nvSpPr>
          <p:cNvPr id="1026" name="AutoShape 2" descr="Сгенерированно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C:\Users\User\Desktop\7c2fd4f9-528c-4ad2-b705-3b4c39463f9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8146" y="181154"/>
            <a:ext cx="6538823" cy="65388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4800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0B95E60-062C-4C57-9B3C-586EF35AF3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EB11A6-C7DD-45B8-839E-0E5F1B84B7F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41" y="0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011AE5A-B464-4977-9C1B-11FBFC0B7F3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08398" y="54869"/>
            <a:ext cx="871804" cy="9022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D26A889-E89A-408C-AE26-A16F582C3304}"/>
              </a:ext>
            </a:extLst>
          </p:cNvPr>
          <p:cNvSpPr txBox="1"/>
          <p:nvPr/>
        </p:nvSpPr>
        <p:spPr>
          <a:xfrm>
            <a:off x="2469822" y="358252"/>
            <a:ext cx="8276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Построение индивидуальной карьерной траектории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BC928F9-621B-4091-98B9-0E6E6F883D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6598" t="8579"/>
          <a:stretch/>
        </p:blipFill>
        <p:spPr>
          <a:xfrm>
            <a:off x="923827" y="1100463"/>
            <a:ext cx="4223208" cy="5002536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F1328008-9B06-4AFB-B375-E8BD4BB14C01}"/>
              </a:ext>
            </a:extLst>
          </p:cNvPr>
          <p:cNvSpPr/>
          <p:nvPr/>
        </p:nvSpPr>
        <p:spPr>
          <a:xfrm>
            <a:off x="5656082" y="1100463"/>
            <a:ext cx="6079023" cy="50025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Н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еобходимо расписать свой путь к успеху, отражая в карьерной траектории следующее: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4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Шаги к успеху: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Самоопределение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Что мне интересно? (техника, природа, люди, цифры?)</a:t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Какие у меня сильные стороны?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Выбор направления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Профильное обучение в 10–11 классе</a:t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Участие в олимпиадах, мастер-классах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Получение образования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Колледж или вуз — в зависимости от цели</a:t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Выбор программы с практикой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Накопление опыта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Стажировка, </a:t>
            </a:r>
            <a:r>
              <a:rPr lang="ru-RU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волонтёрство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проектная работа</a:t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Участие в конкурсах (например, «Будущее Зауралья»)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Развитие и рост</a:t>
            </a: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Повышение квалификации, курсы</a:t>
            </a:r>
            <a:b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— Возможность карьерного роста: от рабочего до руководителя</a:t>
            </a:r>
            <a:endParaRPr lang="ru-RU" sz="1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8004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911" y="166199"/>
            <a:ext cx="10742481" cy="1329595"/>
          </a:xfrm>
        </p:spPr>
        <p:txBody>
          <a:bodyPr/>
          <a:lstStyle/>
          <a:p>
            <a:pPr algn="ctr"/>
            <a:r>
              <a:rPr lang="ru-RU" sz="4800" dirty="0"/>
              <a:t>Курганская область – </a:t>
            </a:r>
            <a:br>
              <a:rPr lang="ru-RU" sz="4800" dirty="0"/>
            </a:br>
            <a:r>
              <a:rPr lang="ru-RU" sz="4800" dirty="0"/>
              <a:t>регион возможностей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/>
          <a:lstStyle/>
          <a:p>
            <a:r>
              <a:rPr lang="ru-RU" dirty="0"/>
              <a:t>Подзаголовок слайда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  <p:pic>
        <p:nvPicPr>
          <p:cNvPr id="1946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96" y="1695009"/>
            <a:ext cx="3708006" cy="2470300"/>
          </a:xfrm>
          <a:prstGeom prst="rect">
            <a:avLst/>
          </a:prstGeom>
          <a:noFill/>
        </p:spPr>
      </p:pic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632" y="4496849"/>
            <a:ext cx="3830130" cy="2154448"/>
          </a:xfrm>
          <a:prstGeom prst="rect">
            <a:avLst/>
          </a:prstGeom>
          <a:noFill/>
        </p:spPr>
      </p:pic>
      <p:pic>
        <p:nvPicPr>
          <p:cNvPr id="1026" name="Picture 2" descr="C:\Users\User\Desktop\77e356d96f6bbe0e9eed75b35a3336c5b490406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7694" y="1686597"/>
            <a:ext cx="3651310" cy="2487124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7239" y="4408096"/>
            <a:ext cx="3840453" cy="2160255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42332" y="1779110"/>
            <a:ext cx="3307336" cy="2191110"/>
          </a:xfrm>
          <a:prstGeom prst="rect">
            <a:avLst/>
          </a:prstGeom>
          <a:noFill/>
        </p:spPr>
      </p:pic>
      <p:pic>
        <p:nvPicPr>
          <p:cNvPr id="1032" name="Picture 8" descr="C:\Users\User\Desktop\gt6loo7mulhcmlrkhpxzhoomtnznpzedabfhtwsuhcjqmabjfva-t4qcwmjr7r0fpcuuk-l4na8r84nfu3kuoaq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99829" y="4304580"/>
            <a:ext cx="2251495" cy="225149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91509" y="5443268"/>
            <a:ext cx="1682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2E9C58"/>
                </a:solidFill>
                <a:latin typeface="Bahnschrift SemiBold" pitchFamily="34" charset="0"/>
              </a:rPr>
              <a:t>КУРГАН</a:t>
            </a:r>
          </a:p>
        </p:txBody>
      </p:sp>
    </p:spTree>
    <p:extLst>
      <p:ext uri="{BB962C8B-B14F-4D97-AF65-F5344CB8AC3E}">
        <p14:creationId xmlns:p14="http://schemas.microsoft.com/office/powerpoint/2010/main" xmlns="" val="168403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11025" y="2707961"/>
            <a:ext cx="10742481" cy="6647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ulish" pitchFamily="2" charset="-52"/>
                <a:ea typeface="+mj-ea"/>
                <a:cs typeface="+mj-cs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3330687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</Words>
  <Application>Microsoft Office PowerPoint</Application>
  <PresentationFormat>Произвольный</PresentationFormat>
  <Paragraphs>68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Mulish</vt:lpstr>
      <vt:lpstr>Calibri</vt:lpstr>
      <vt:lpstr>Times New Roman</vt:lpstr>
      <vt:lpstr>Cambria</vt:lpstr>
      <vt:lpstr>Symbol</vt:lpstr>
      <vt:lpstr>Bahnschrift SemiBold</vt:lpstr>
      <vt:lpstr>PT Serif</vt:lpstr>
      <vt:lpstr>Тема Office</vt:lpstr>
      <vt:lpstr>Занятия  «Зауралье – мои горизонты»</vt:lpstr>
      <vt:lpstr>Тема 8. Курганская область – кузница эффективных кадров. Курган – город трудовой славы</vt:lpstr>
      <vt:lpstr>Слайд 3</vt:lpstr>
      <vt:lpstr>«Курган – город трудовой доблести»</vt:lpstr>
      <vt:lpstr>Слайд 5</vt:lpstr>
      <vt:lpstr>Слайд 6</vt:lpstr>
      <vt:lpstr>Слайд 7</vt:lpstr>
      <vt:lpstr>Слайд 8</vt:lpstr>
      <vt:lpstr>Слайд 9</vt:lpstr>
      <vt:lpstr>Слайд 10</vt:lpstr>
      <vt:lpstr>Курганская область –  регион возможностей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2025-09-09T12:47:31Z</dcterms:created>
  <dcterms:modified xsi:type="dcterms:W3CDTF">2026-09-18T05:52:24Z</dcterms:modified>
</cp:coreProperties>
</file>