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2192000" cy="6858000"/>
  <p:notesSz cx="12192000" cy="6858000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558" y="-90"/>
      </p:cViewPr>
      <p:guideLst>
        <p:guide orient="horz" pos="1888"/>
        <p:guide orient="horz" pos="277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 bwMode="auto">
          <a:xfrm>
            <a:off x="0" y="-4803"/>
            <a:ext cx="12192000" cy="6867606"/>
            <a:chOff x="1798015" y="-4803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4" y="365125"/>
            <a:ext cx="11172825" cy="38779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71474" y="1044575"/>
            <a:ext cx="11449051" cy="4351338"/>
          </a:xfrm>
        </p:spPr>
        <p:txBody>
          <a:bodyPr lIns="36000" tIns="36000" rIns="36000" b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>
            <a:lvl1pPr>
              <a:defRPr sz="1400" b="1"/>
            </a:lvl1pPr>
          </a:lstStyle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16245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5146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3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/>
                <a:ea typeface="PT Serif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0" y="-4803"/>
            <a:ext cx="12192000" cy="6867606"/>
            <a:chOff x="0" y="-2401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 bwMode="auto"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 bwMode="auto"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 bwMode="auto"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/>
              </a:defRPr>
            </a:lvl1pPr>
          </a:lstStyle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2800" b="1">
          <a:solidFill>
            <a:schemeClr val="tx1"/>
          </a:solidFill>
          <a:latin typeface="Mulish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Mulish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Mulish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Mulish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1374276402" name="TextBox 1374276401"/>
          <p:cNvSpPr txBox="1"/>
          <p:nvPr/>
        </p:nvSpPr>
        <p:spPr bwMode="auto">
          <a:xfrm>
            <a:off x="1074852" y="2872458"/>
            <a:ext cx="9034393" cy="2591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defRPr/>
            </a:pPr>
            <a:endParaRPr sz="2800" i="0">
              <a:solidFill>
                <a:schemeClr val="bg1"/>
              </a:solidFill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  <a:defRPr/>
            </a:pPr>
            <a:endParaRPr sz="2800" b="1" i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  <a:defRPr/>
            </a:pPr>
            <a:r>
              <a:rPr sz="3600" b="1" i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Курганской области</a:t>
            </a:r>
            <a:endParaRPr/>
          </a:p>
        </p:txBody>
      </p:sp>
      <p:pic>
        <p:nvPicPr>
          <p:cNvPr id="1797188341" name="Рисунок 1797188340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0038641" y="272714"/>
            <a:ext cx="1398828" cy="1398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418523" y="1473315"/>
            <a:ext cx="6306323" cy="236469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  <a:defRPr/>
            </a:pPr>
            <a:r>
              <a:rPr lang="ru-RU" sz="1800" b="1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Сельское хозяйство</a:t>
            </a:r>
            <a:r>
              <a:rPr lang="ru-RU" sz="18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 — отрасль экономики, направленная на обеспечение населения продовольствием и получение сырья для ряда отраслей промышленности.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371469" y="4127499"/>
            <a:ext cx="6287647" cy="2241176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/>
            </a:pPr>
            <a:endParaRPr lang="ru-RU" sz="2000" b="1">
              <a:latin typeface="Mulish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4984" cy="122145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 b="1" i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pic>
        <p:nvPicPr>
          <p:cNvPr id="1161109733" name="Рисунок 1161109732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7042130" y="2312660"/>
            <a:ext cx="4432691" cy="2935426"/>
          </a:xfrm>
          <a:prstGeom prst="rect">
            <a:avLst/>
          </a:prstGeom>
        </p:spPr>
      </p:pic>
      <p:sp>
        <p:nvSpPr>
          <p:cNvPr id="630559936" name="TextBox 630559935"/>
          <p:cNvSpPr txBox="1"/>
          <p:nvPr/>
        </p:nvSpPr>
        <p:spPr bwMode="auto">
          <a:xfrm>
            <a:off x="614268" y="4571859"/>
            <a:ext cx="5915914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А</a:t>
            </a:r>
            <a:r>
              <a:rPr lang="ru-RU" sz="1800" b="1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гропромышленный комплекс (АПК)</a:t>
            </a:r>
            <a:r>
              <a:rPr lang="ru-RU" sz="18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 — это совокупность отраслей экономики, занимающихся производством, переработкой, хранением и реализацией сельскохозяйственной продукции. </a:t>
            </a:r>
            <a:endParaRPr sz="1800" b="0" i="0" u="none" strike="noStrike" cap="none" spc="0">
              <a:solidFill>
                <a:schemeClr val="lt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2833838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125FE22-7D88-B8FC-1C89-51FBFC2B2A9B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971155155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572537523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4984" cy="122145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 b="1" i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sp>
        <p:nvSpPr>
          <p:cNvPr id="587519776" name="TextBox 587519775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779179843" name="Рисунок 1779179842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8861931" y="2048937"/>
            <a:ext cx="2684526" cy="3578153"/>
          </a:xfrm>
          <a:prstGeom prst="rect">
            <a:avLst/>
          </a:prstGeom>
        </p:spPr>
      </p:pic>
      <p:sp>
        <p:nvSpPr>
          <p:cNvPr id="143241108" name="TextBox 143241107"/>
          <p:cNvSpPr txBox="1"/>
          <p:nvPr/>
        </p:nvSpPr>
        <p:spPr bwMode="auto">
          <a:xfrm>
            <a:off x="514557" y="1876984"/>
            <a:ext cx="7620020" cy="35055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32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это - осознание того, что от твоих действий зависят не только текущие результаты хозяйства, но и долгосрочные последствия (плодородие почвы, безопасность продукции, здоровье людей и животных). </a:t>
            </a:r>
            <a:endParaRPr sz="3200" b="0" i="0" u="none" strike="noStrike" cap="none" spc="0">
              <a:solidFill>
                <a:schemeClr val="lt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1436933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E20AB02-A934-D642-E703-FAE9F6C478D0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1092355078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1479146349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4984" cy="122145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 b="1" i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sp>
        <p:nvSpPr>
          <p:cNvPr id="358377592" name="TextBox 358377591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456970968" name="Рисунок 456970967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8861931" y="2048937"/>
            <a:ext cx="2684526" cy="3578153"/>
          </a:xfrm>
          <a:prstGeom prst="rect">
            <a:avLst/>
          </a:prstGeom>
        </p:spPr>
      </p:pic>
      <p:sp>
        <p:nvSpPr>
          <p:cNvPr id="1085916235" name="TextBox 1085916234"/>
          <p:cNvSpPr txBox="1"/>
          <p:nvPr/>
        </p:nvSpPr>
        <p:spPr bwMode="auto">
          <a:xfrm>
            <a:off x="514557" y="1876984"/>
            <a:ext cx="7623260" cy="20425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3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это - способность замечать мельчайшие изменения в состоянии растений, животных, почвы или работе техники.</a:t>
            </a:r>
            <a:endParaRPr sz="320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1839397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3592D7A-5BBC-893F-602A-5FD488D1EE35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954727576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1275590930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4984" cy="122145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 b="1" i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sp>
        <p:nvSpPr>
          <p:cNvPr id="1155249289" name="TextBox 1155249288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856936080" name="Рисунок 856936079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8861931" y="2048937"/>
            <a:ext cx="2684526" cy="3578153"/>
          </a:xfrm>
          <a:prstGeom prst="rect">
            <a:avLst/>
          </a:prstGeom>
        </p:spPr>
      </p:pic>
      <p:sp>
        <p:nvSpPr>
          <p:cNvPr id="1615449434" name="TextBox 1615449433"/>
          <p:cNvSpPr txBox="1"/>
          <p:nvPr/>
        </p:nvSpPr>
        <p:spPr bwMode="auto">
          <a:xfrm>
            <a:off x="514557" y="1876984"/>
            <a:ext cx="7626140" cy="30178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3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это - умение собирать разрозненные данные (погода, состав почвы, сорт семян, применённые удобрения) и на их основе выстраивать причинно-следственные связи, чтобы принять взвешенное решение. </a:t>
            </a:r>
            <a:endParaRPr sz="320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499368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465FDE1-2C8E-37AD-BE34-BD37B8AE8A7E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913197972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1151015871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4984" cy="122145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 b="1" i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sp>
        <p:nvSpPr>
          <p:cNvPr id="286587434" name="TextBox 286587433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433813768" name="Рисунок 1433813767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8861931" y="2048937"/>
            <a:ext cx="2684526" cy="3578153"/>
          </a:xfrm>
          <a:prstGeom prst="rect">
            <a:avLst/>
          </a:prstGeom>
        </p:spPr>
      </p:pic>
      <p:sp>
        <p:nvSpPr>
          <p:cNvPr id="580513827" name="TextBox 580513826"/>
          <p:cNvSpPr txBox="1"/>
          <p:nvPr/>
        </p:nvSpPr>
        <p:spPr bwMode="auto">
          <a:xfrm>
            <a:off x="514557" y="1876984"/>
            <a:ext cx="7629380" cy="24692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3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это - способность сохранять работоспособность и принимать верные решения в условиях неопределённости и высоких нагрузок.</a:t>
            </a:r>
            <a:endParaRPr sz="3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endParaRPr sz="280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9664" cy="785592"/>
          </a:xfrm>
        </p:spPr>
        <p:txBody>
          <a:bodyPr/>
          <a:lstStyle/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7</a:t>
            </a:fld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371473" y="1389529"/>
            <a:ext cx="5603131" cy="1925543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  <a:defRPr/>
            </a:pPr>
            <a:r>
              <a:rPr sz="22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Курганская государственная сельскохозяйственная академия имени Т.С. Мальцева</a:t>
            </a:r>
            <a:r>
              <a:rPr sz="22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 </a:t>
            </a:r>
            <a:endParaRPr/>
          </a:p>
          <a:p>
            <a:pPr algn="ctr">
              <a:spcAft>
                <a:spcPts val="599"/>
              </a:spcAft>
              <a:defRPr/>
            </a:pP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(филиал Курганского государственного университета)</a:t>
            </a:r>
            <a:endParaRPr sz="1800" b="1">
              <a:latin typeface="Mulish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422929" y="3492499"/>
            <a:ext cx="5500220" cy="3025587"/>
          </a:xfrm>
          <a:prstGeom prst="roundRect">
            <a:avLst>
              <a:gd name="adj" fmla="val 12028"/>
            </a:avLst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endParaRPr/>
          </a:p>
        </p:txBody>
      </p:sp>
      <p:sp>
        <p:nvSpPr>
          <p:cNvPr id="1048584960" name="TextBox 1048584959"/>
          <p:cNvSpPr txBox="1"/>
          <p:nvPr/>
        </p:nvSpPr>
        <p:spPr bwMode="auto">
          <a:xfrm>
            <a:off x="841397" y="3623235"/>
            <a:ext cx="4735565" cy="2774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Готовит агрономов, зоотехников, ветеринаров, инженеров и экономистов для сельского хозяйства региона. </a:t>
            </a:r>
            <a:endParaRPr/>
          </a:p>
          <a:p>
            <a:pPr algn="l">
              <a:defRPr/>
            </a:pPr>
            <a:r>
              <a:rPr lang="ru-RU" sz="22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Среди направлений обучения: агрохимия и агропочвоведение, агрономия, садоводство, агроинженерия и другие. </a:t>
            </a:r>
            <a:endParaRPr sz="2200" b="0" i="0" u="none" strike="noStrike" cap="none" spc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99719388" name="Рисунок 199719387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6662385" y="2511984"/>
            <a:ext cx="4881914" cy="29415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670889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9664" cy="785592"/>
          </a:xfrm>
        </p:spPr>
        <p:txBody>
          <a:bodyPr/>
          <a:lstStyle/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/>
          </a:p>
        </p:txBody>
      </p:sp>
      <p:sp>
        <p:nvSpPr>
          <p:cNvPr id="73128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2B6C04-126B-3F68-BEA2-D29BED32E85A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1123941036" name="Скругленный прямоугольник 10"/>
          <p:cNvSpPr/>
          <p:nvPr/>
        </p:nvSpPr>
        <p:spPr bwMode="auto">
          <a:xfrm>
            <a:off x="795045" y="1522132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Колледжи и техникумы Курганской области</a:t>
            </a:r>
            <a:endParaRPr/>
          </a:p>
        </p:txBody>
      </p:sp>
      <p:sp>
        <p:nvSpPr>
          <p:cNvPr id="147707552" name="Скругленный прямоугольник 12"/>
          <p:cNvSpPr/>
          <p:nvPr/>
        </p:nvSpPr>
        <p:spPr bwMode="auto">
          <a:xfrm>
            <a:off x="984191" y="2458197"/>
            <a:ext cx="10223614" cy="3884704"/>
          </a:xfrm>
          <a:prstGeom prst="roundRect">
            <a:avLst>
              <a:gd name="adj" fmla="val 12028"/>
            </a:avLst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7793" marR="0" indent="-217793" algn="just">
              <a:spcBef>
                <a:spcPts val="599"/>
              </a:spcBef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Курганский государственный колледж</a:t>
            </a: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Куртамышский сельскохозяйственный техникум</a:t>
            </a: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Петуховский техникум механизации и электрификации сельского хозяйства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Курганский технологический колледж имени Н. Я. Анфиногенова</a:t>
            </a: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 (филиалы в с. Шмаково и Шатрово)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Березовский агропромышленный техникум</a:t>
            </a: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 (филиал в с. Круглое)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Альменевский аграрно-технологический техникум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Лебяжьевский агропромышленный техникум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Шумихинский аграрно-строительный колледж</a:t>
            </a:r>
            <a:endParaRPr sz="1800" b="1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indent="-217793"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Мишкинский профессионально-педагогический колледж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6661754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3" y="365124"/>
            <a:ext cx="11179664" cy="785592"/>
          </a:xfrm>
        </p:spPr>
        <p:txBody>
          <a:bodyPr/>
          <a:lstStyle/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 sz="2600"/>
          </a:p>
        </p:txBody>
      </p:sp>
      <p:sp>
        <p:nvSpPr>
          <p:cNvPr id="1090950217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190190-26DA-2694-62A7-169BB6B1C1B6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774579854" name="Скругленный прямоугольник 10"/>
          <p:cNvSpPr/>
          <p:nvPr/>
        </p:nvSpPr>
        <p:spPr bwMode="auto">
          <a:xfrm>
            <a:off x="795045" y="1522132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lang="ru-RU" sz="24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Крупные российские вузы</a:t>
            </a:r>
            <a:endParaRPr sz="2400" b="1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50292168" name="Скругленный прямоугольник 12"/>
          <p:cNvSpPr/>
          <p:nvPr/>
        </p:nvSpPr>
        <p:spPr bwMode="auto">
          <a:xfrm>
            <a:off x="984191" y="2458197"/>
            <a:ext cx="10223614" cy="3884704"/>
          </a:xfrm>
          <a:prstGeom prst="roundRect">
            <a:avLst>
              <a:gd name="adj" fmla="val 12028"/>
            </a:avLst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05908" marR="0" indent="-305908" algn="just">
              <a:spcBef>
                <a:spcPts val="599"/>
              </a:spcBef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Российский государственный аграрный университет — МСХА имени К. А. Тимирязева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305908" marR="0" indent="-305908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Кубанский государственный аграрный университет имени И. Т. Трубилина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305908" marR="0" indent="-305908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Ставропольский государственный аграрный университет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305908" marR="0" indent="-305908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Санкт-Петербургский государственный аграрный университет</a:t>
            </a: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305908" marR="0" indent="-305908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Волгоградский государственный аграрный университет</a:t>
            </a: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305908" marR="0" indent="-305908" algn="just">
              <a:spcAft>
                <a:spcPts val="599"/>
              </a:spcAft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Крымский федеральный университет имени В. И. Вернадского</a:t>
            </a:r>
            <a:r>
              <a:rPr sz="18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1800" i="0">
              <a:solidFill>
                <a:schemeClr val="tx1"/>
              </a:solidFill>
              <a:latin typeface="Arial"/>
              <a:cs typeface="Arial"/>
            </a:endParaRPr>
          </a:p>
          <a:p>
            <a:pPr marL="305908" indent="-305908">
              <a:buFont typeface="Arial"/>
              <a:buChar char="•"/>
              <a:defRPr/>
            </a:pPr>
            <a:r>
              <a:rPr sz="18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Казанский государственный аграрный университет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0950217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7190190-26DA-2694-62A7-169BB6B1C1B6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774579854" name="Скругленный прямоугольник 10"/>
          <p:cNvSpPr/>
          <p:nvPr/>
        </p:nvSpPr>
        <p:spPr bwMode="auto">
          <a:xfrm>
            <a:off x="795045" y="707366"/>
            <a:ext cx="10601908" cy="1017917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defRPr/>
            </a:pPr>
            <a:r>
              <a:rPr lang="ru-RU" sz="2400" b="1" i="0" u="none" strike="noStrike" cap="none" spc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Востребованные профессии в области сельског</a:t>
            </a:r>
            <a:r>
              <a:rPr lang="ru-RU" sz="2400" b="1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 хозяйства в Курганской области</a:t>
            </a:r>
            <a:endParaRPr sz="2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50292168" name="Скругленный прямоугольник 12"/>
          <p:cNvSpPr/>
          <p:nvPr/>
        </p:nvSpPr>
        <p:spPr bwMode="auto">
          <a:xfrm>
            <a:off x="984191" y="2096219"/>
            <a:ext cx="10223614" cy="4246682"/>
          </a:xfrm>
          <a:prstGeom prst="roundRect">
            <a:avLst>
              <a:gd name="adj" fmla="val 12028"/>
            </a:avLst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ru-RU" b="1" dirty="0" smtClean="0">
                <a:solidFill>
                  <a:schemeClr val="tx1"/>
                </a:solidFill>
              </a:rPr>
              <a:t>-Агроном</a:t>
            </a:r>
            <a:r>
              <a:rPr lang="ru-RU" dirty="0" smtClean="0">
                <a:solidFill>
                  <a:schemeClr val="tx1"/>
                </a:solidFill>
              </a:rPr>
              <a:t>. Планирует посевные и уборочные работы, анализирует состояние почвы и растений, подбирает сорта, удобрения и средства защиты, контролирует сроки агротехнических мероприятий. 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-Зоотехник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ru-RU" dirty="0" smtClean="0">
                <a:solidFill>
                  <a:schemeClr val="tx1"/>
                </a:solidFill>
              </a:rPr>
              <a:t> Заботится о здоровье и продуктивности сельскохозяйственных животных (коров, свиней, птицы, овец): составляет рационы кормления, контролирует условия содержания, планирует разведение.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-Ветеринарный </a:t>
            </a:r>
            <a:r>
              <a:rPr lang="ru-RU" b="1" dirty="0" smtClean="0">
                <a:solidFill>
                  <a:schemeClr val="tx1"/>
                </a:solidFill>
              </a:rPr>
              <a:t>врач.</a:t>
            </a:r>
            <a:r>
              <a:rPr lang="ru-RU" dirty="0" smtClean="0">
                <a:solidFill>
                  <a:schemeClr val="tx1"/>
                </a:solidFill>
              </a:rPr>
              <a:t> Диагностирует и лечит заболевания животных, проводит профилактические осмотры и вакцинацию, обеспечивает эпидемиологическую безопасность на ферме. 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-Тракторист-машинист </a:t>
            </a:r>
            <a:r>
              <a:rPr lang="ru-RU" b="1" dirty="0" smtClean="0">
                <a:solidFill>
                  <a:schemeClr val="tx1"/>
                </a:solidFill>
              </a:rPr>
              <a:t>сельскохозяйственного производства</a:t>
            </a:r>
            <a:r>
              <a:rPr lang="ru-RU" dirty="0" smtClean="0">
                <a:solidFill>
                  <a:schemeClr val="tx1"/>
                </a:solidFill>
              </a:rPr>
              <a:t>. Управляет различной сельхозтехникой.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-Водитель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(в том числе грузового транспорта). Нужен для перевозки урожая, кормов, удобрений. 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-Машинист </a:t>
            </a:r>
            <a:r>
              <a:rPr lang="ru-RU" b="1" dirty="0" smtClean="0">
                <a:solidFill>
                  <a:schemeClr val="tx1"/>
                </a:solidFill>
              </a:rPr>
              <a:t>спецтехники</a:t>
            </a:r>
            <a:r>
              <a:rPr lang="ru-RU" dirty="0" smtClean="0">
                <a:solidFill>
                  <a:schemeClr val="tx1"/>
                </a:solidFill>
              </a:rPr>
              <a:t>. Востребован в связи с активными полевыми работами.  </a:t>
            </a:r>
          </a:p>
          <a:p>
            <a:pPr lvl="0"/>
            <a:r>
              <a:rPr lang="ru-RU" b="1" dirty="0" smtClean="0">
                <a:solidFill>
                  <a:schemeClr val="tx1"/>
                </a:solidFill>
              </a:rPr>
              <a:t>-Слесарь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  <a:r>
              <a:rPr lang="ru-RU" dirty="0" smtClean="0">
                <a:solidFill>
                  <a:schemeClr val="tx1"/>
                </a:solidFill>
              </a:rPr>
              <a:t> Важен как в крупных </a:t>
            </a:r>
            <a:r>
              <a:rPr lang="ru-RU" dirty="0" err="1" smtClean="0">
                <a:solidFill>
                  <a:schemeClr val="tx1"/>
                </a:solidFill>
              </a:rPr>
              <a:t>агрохолдингах</a:t>
            </a:r>
            <a:r>
              <a:rPr lang="ru-RU" dirty="0" smtClean="0">
                <a:solidFill>
                  <a:schemeClr val="tx1"/>
                </a:solidFill>
              </a:rPr>
              <a:t>, так и в фермерских хозяйствах для обслуживания и ремонта техники и оборудования. 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-307910" y="0"/>
            <a:ext cx="5837413" cy="462326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5529503" y="-189114"/>
            <a:ext cx="4233838" cy="4447309"/>
          </a:xfrm>
          <a:prstGeom prst="rect">
            <a:avLst/>
          </a:prstGeom>
        </p:spPr>
      </p:pic>
      <p:sp>
        <p:nvSpPr>
          <p:cNvPr id="8" name="Заголовок 1"/>
          <p:cNvSpPr txBox="1"/>
          <p:nvPr/>
        </p:nvSpPr>
        <p:spPr bwMode="auto">
          <a:xfrm>
            <a:off x="811025" y="2707961"/>
            <a:ext cx="10742481" cy="664797"/>
          </a:xfrm>
          <a:prstGeom prst="rect">
            <a:avLst/>
          </a:prstGeom>
        </p:spPr>
        <p:txBody>
          <a:bodyPr vert="horz" lIns="36000" tIns="36000" rIns="36000" bIns="36000" rtlCol="0" anchor="t">
            <a:spAutoFit/>
          </a:bodyPr>
          <a:lstStyle/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800" b="1" i="0" u="none" strike="noStrike" cap="none" spc="0">
                <a:ln>
                  <a:noFill/>
                </a:ln>
                <a:solidFill>
                  <a:schemeClr val="tx1"/>
                </a:solidFill>
                <a:latin typeface="Mulish"/>
                <a:ea typeface="+mj-ea"/>
                <a:cs typeface="+mj-cs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248</Words>
  <Application>Microsoft Office PowerPoint</Application>
  <DocSecurity>0</DocSecurity>
  <PresentationFormat>Произвольный</PresentationFormat>
  <Paragraphs>58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Mulish</vt:lpstr>
      <vt:lpstr>PT Serif</vt:lpstr>
      <vt:lpstr>Тема Office</vt:lpstr>
      <vt:lpstr>Слайд 1</vt:lpstr>
      <vt:lpstr>Сельское хозяйство и агропромышленный комплекс  Курганской области </vt:lpstr>
      <vt:lpstr>Сельское хозяйство и агропромышленный комплекс  Курганской области </vt:lpstr>
      <vt:lpstr>Сельское хозяйство и агропромышленный комплекс  Курганской области </vt:lpstr>
      <vt:lpstr>Сельское хозяйство и агропромышленный комплекс  Курганской области </vt:lpstr>
      <vt:lpstr>Сельское хозяйство и агропромышленный комплекс  Курганской области </vt:lpstr>
      <vt:lpstr>Сельское хозяйство и агропромышленный комплекс  Курганской области</vt:lpstr>
      <vt:lpstr>Сельское хозяйство и агропромышленный комплекс  Курганской области</vt:lpstr>
      <vt:lpstr>Сельское хозяйство и агропромышленный комплекс  Курганской области</vt:lpstr>
      <vt:lpstr>Слайд 10</vt:lpstr>
      <vt:lpstr>Слайд 11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3</cp:revision>
  <dcterms:created xsi:type="dcterms:W3CDTF">2025-09-09T12:47:31Z</dcterms:created>
  <dcterms:modified xsi:type="dcterms:W3CDTF">2026-09-16T08:06:26Z</dcterms:modified>
  <cp:category/>
  <dc:identifier/>
  <cp:contentStatus/>
  <dc:language/>
  <cp:version/>
</cp:coreProperties>
</file>